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1" r:id="rId3"/>
    <p:sldId id="263" r:id="rId4"/>
    <p:sldId id="257" r:id="rId5"/>
    <p:sldId id="293" r:id="rId6"/>
    <p:sldId id="315" r:id="rId7"/>
    <p:sldId id="295" r:id="rId8"/>
    <p:sldId id="317" r:id="rId9"/>
    <p:sldId id="296" r:id="rId10"/>
    <p:sldId id="319" r:id="rId11"/>
    <p:sldId id="320" r:id="rId12"/>
    <p:sldId id="321" r:id="rId13"/>
    <p:sldId id="279" r:id="rId14"/>
    <p:sldId id="297" r:id="rId15"/>
    <p:sldId id="282" r:id="rId16"/>
    <p:sldId id="322" r:id="rId17"/>
    <p:sldId id="324" r:id="rId18"/>
    <p:sldId id="306" r:id="rId19"/>
    <p:sldId id="298" r:id="rId20"/>
    <p:sldId id="325" r:id="rId21"/>
    <p:sldId id="302" r:id="rId22"/>
    <p:sldId id="326" r:id="rId23"/>
    <p:sldId id="327" r:id="rId24"/>
    <p:sldId id="328" r:id="rId25"/>
    <p:sldId id="329" r:id="rId26"/>
    <p:sldId id="303" r:id="rId27"/>
    <p:sldId id="305" r:id="rId28"/>
    <p:sldId id="330" r:id="rId29"/>
    <p:sldId id="332" r:id="rId30"/>
    <p:sldId id="307" r:id="rId31"/>
    <p:sldId id="335" r:id="rId32"/>
    <p:sldId id="300" r:id="rId33"/>
    <p:sldId id="281" r:id="rId34"/>
    <p:sldId id="313" r:id="rId35"/>
    <p:sldId id="27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0"/>
    <a:srgbClr val="98CBF2"/>
    <a:srgbClr val="3097E4"/>
    <a:srgbClr val="657D9A"/>
    <a:srgbClr val="5094CB"/>
    <a:srgbClr val="BAE0EC"/>
    <a:srgbClr val="9ED4E4"/>
    <a:srgbClr val="B5D3EE"/>
    <a:srgbClr val="64C1DE"/>
    <a:srgbClr val="0697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20" y="15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B5003-C1CE-4C54-89BD-819D72B3D816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4503160" y="2094075"/>
            <a:ext cx="3185680" cy="2430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spc="-300" dirty="0">
                <a:solidFill>
                  <a:schemeClr val="bg1">
                    <a:lumMod val="95000"/>
                  </a:schemeClr>
                </a:solidFill>
              </a:rPr>
              <a:t>Team </a:t>
            </a:r>
            <a:r>
              <a:rPr lang="ko-KR" altLang="en-US" sz="5400" spc="-300" dirty="0">
                <a:solidFill>
                  <a:schemeClr val="bg1">
                    <a:lumMod val="95000"/>
                  </a:schemeClr>
                </a:solidFill>
              </a:rPr>
              <a:t>짜장</a:t>
            </a:r>
            <a:endParaRPr lang="en-US" altLang="ko-KR" sz="5400" spc="-300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spc="-300" dirty="0">
                <a:solidFill>
                  <a:schemeClr val="bg1">
                    <a:lumMod val="95000"/>
                  </a:schemeClr>
                </a:solidFill>
              </a:rPr>
              <a:t>최종발표</a:t>
            </a: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1822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3.</a:t>
            </a:r>
            <a:r>
              <a:rPr lang="ko-KR" altLang="en-US" sz="3800" spc="-300" dirty="0">
                <a:solidFill>
                  <a:schemeClr val="bg1"/>
                </a:solidFill>
              </a:rPr>
              <a:t> 왜 부족한가</a:t>
            </a:r>
            <a:r>
              <a:rPr lang="en-US" altLang="ko-KR" sz="3800" spc="-300" dirty="0">
                <a:solidFill>
                  <a:schemeClr val="bg1"/>
                </a:solidFill>
              </a:rPr>
              <a:t>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C4ABDD-59A0-0FBD-43D3-840760187E55}"/>
              </a:ext>
            </a:extLst>
          </p:cNvPr>
          <p:cNvSpPr/>
          <p:nvPr/>
        </p:nvSpPr>
        <p:spPr>
          <a:xfrm>
            <a:off x="148855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A0A0C-E376-0761-1BEF-78A55946BD0E}"/>
              </a:ext>
            </a:extLst>
          </p:cNvPr>
          <p:cNvSpPr txBox="1"/>
          <p:nvPr/>
        </p:nvSpPr>
        <p:spPr>
          <a:xfrm>
            <a:off x="112148" y="1280382"/>
            <a:ext cx="342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세대별 등록 차량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76865-00CF-8B40-DC6A-E8F5831A0D42}"/>
              </a:ext>
            </a:extLst>
          </p:cNvPr>
          <p:cNvSpPr/>
          <p:nvPr/>
        </p:nvSpPr>
        <p:spPr>
          <a:xfrm>
            <a:off x="43587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81220-9E78-4902-7074-F84AA9A3EB04}"/>
              </a:ext>
            </a:extLst>
          </p:cNvPr>
          <p:cNvSpPr txBox="1"/>
          <p:nvPr/>
        </p:nvSpPr>
        <p:spPr>
          <a:xfrm>
            <a:off x="4686736" y="1280382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건설 비용 절감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7600D-4CC0-BB0F-BDDF-B923D53B1CAB}"/>
              </a:ext>
            </a:extLst>
          </p:cNvPr>
          <p:cNvSpPr/>
          <p:nvPr/>
        </p:nvSpPr>
        <p:spPr>
          <a:xfrm>
            <a:off x="84546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20653-6A5F-07AF-D0AF-F410C28C581A}"/>
              </a:ext>
            </a:extLst>
          </p:cNvPr>
          <p:cNvSpPr txBox="1"/>
          <p:nvPr/>
        </p:nvSpPr>
        <p:spPr>
          <a:xfrm>
            <a:off x="8738555" y="1280382"/>
            <a:ext cx="27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주차 대수 선정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FD122-153F-C047-1B81-2A071E46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" y="5577618"/>
            <a:ext cx="370162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F4830E-FEF8-DA90-AE50-A4B0F807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3" y="2054938"/>
            <a:ext cx="3608653" cy="33958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1988A5-B7CB-839D-362F-62C835F5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61" y="2025262"/>
            <a:ext cx="3457943" cy="4726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3298E5-0E63-66B2-4911-7012AE24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661" y="2202841"/>
            <a:ext cx="3449996" cy="42981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86A565-E0DB-F731-CA2D-D0161625DA69}"/>
              </a:ext>
            </a:extLst>
          </p:cNvPr>
          <p:cNvSpPr/>
          <p:nvPr/>
        </p:nvSpPr>
        <p:spPr>
          <a:xfrm>
            <a:off x="3975398" y="946298"/>
            <a:ext cx="8216601" cy="5911702"/>
          </a:xfrm>
          <a:prstGeom prst="rect">
            <a:avLst/>
          </a:prstGeom>
          <a:solidFill>
            <a:schemeClr val="accent1">
              <a:lumMod val="50000"/>
              <a:alpha val="847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ko-KR" altLang="en-US" sz="4800" b="1" dirty="0">
                <a:solidFill>
                  <a:schemeClr val="bg1">
                    <a:lumMod val="75000"/>
                  </a:schemeClr>
                </a:solidFill>
              </a:rPr>
              <a:t>세대별 등록 차량 수 </a:t>
            </a:r>
            <a:r>
              <a:rPr kumimoji="1" lang="en-US" altLang="ko-KR" sz="4800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kumimoji="1" lang="ko-KR" altLang="en-US" sz="4800" b="1" dirty="0">
                <a:solidFill>
                  <a:schemeClr val="bg1">
                    <a:lumMod val="75000"/>
                  </a:schemeClr>
                </a:solidFill>
              </a:rPr>
              <a:t>대 이상</a:t>
            </a:r>
            <a:endParaRPr kumimoji="1" lang="en-US" altLang="ko-KR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1822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3.</a:t>
            </a:r>
            <a:r>
              <a:rPr lang="ko-KR" altLang="en-US" sz="3800" spc="-300" dirty="0">
                <a:solidFill>
                  <a:schemeClr val="bg1"/>
                </a:solidFill>
              </a:rPr>
              <a:t> 왜 부족한가</a:t>
            </a:r>
            <a:r>
              <a:rPr lang="en-US" altLang="ko-KR" sz="3800" spc="-300" dirty="0">
                <a:solidFill>
                  <a:schemeClr val="bg1"/>
                </a:solidFill>
              </a:rPr>
              <a:t>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C4ABDD-59A0-0FBD-43D3-840760187E55}"/>
              </a:ext>
            </a:extLst>
          </p:cNvPr>
          <p:cNvSpPr/>
          <p:nvPr/>
        </p:nvSpPr>
        <p:spPr>
          <a:xfrm>
            <a:off x="148855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A0A0C-E376-0761-1BEF-78A55946BD0E}"/>
              </a:ext>
            </a:extLst>
          </p:cNvPr>
          <p:cNvSpPr txBox="1"/>
          <p:nvPr/>
        </p:nvSpPr>
        <p:spPr>
          <a:xfrm>
            <a:off x="112148" y="1280382"/>
            <a:ext cx="342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세대별 등록 차량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76865-00CF-8B40-DC6A-E8F5831A0D42}"/>
              </a:ext>
            </a:extLst>
          </p:cNvPr>
          <p:cNvSpPr/>
          <p:nvPr/>
        </p:nvSpPr>
        <p:spPr>
          <a:xfrm>
            <a:off x="43587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81220-9E78-4902-7074-F84AA9A3EB04}"/>
              </a:ext>
            </a:extLst>
          </p:cNvPr>
          <p:cNvSpPr txBox="1"/>
          <p:nvPr/>
        </p:nvSpPr>
        <p:spPr>
          <a:xfrm>
            <a:off x="4686736" y="1280382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건설 비용 절감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7600D-4CC0-BB0F-BDDF-B923D53B1CAB}"/>
              </a:ext>
            </a:extLst>
          </p:cNvPr>
          <p:cNvSpPr/>
          <p:nvPr/>
        </p:nvSpPr>
        <p:spPr>
          <a:xfrm>
            <a:off x="84546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20653-6A5F-07AF-D0AF-F410C28C581A}"/>
              </a:ext>
            </a:extLst>
          </p:cNvPr>
          <p:cNvSpPr txBox="1"/>
          <p:nvPr/>
        </p:nvSpPr>
        <p:spPr>
          <a:xfrm>
            <a:off x="8738555" y="1280382"/>
            <a:ext cx="27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주차 대수 선정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FD122-153F-C047-1B81-2A071E46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" y="5577618"/>
            <a:ext cx="370162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F4830E-FEF8-DA90-AE50-A4B0F807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3" y="2054938"/>
            <a:ext cx="3608653" cy="33958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1988A5-B7CB-839D-362F-62C835F5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61" y="2025262"/>
            <a:ext cx="3457943" cy="4726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3298E5-0E63-66B2-4911-7012AE24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661" y="2202841"/>
            <a:ext cx="3449996" cy="42981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E21FA0-D249-6E01-0CC4-8DAEC1B79000}"/>
              </a:ext>
            </a:extLst>
          </p:cNvPr>
          <p:cNvSpPr/>
          <p:nvPr/>
        </p:nvSpPr>
        <p:spPr>
          <a:xfrm>
            <a:off x="0" y="946298"/>
            <a:ext cx="3975399" cy="5911702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800" b="1" dirty="0">
                <a:solidFill>
                  <a:schemeClr val="bg1">
                    <a:lumMod val="75000"/>
                  </a:schemeClr>
                </a:solidFill>
              </a:rPr>
              <a:t>수익성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89F16F-A058-64E9-2C15-DC48F37F0C9A}"/>
              </a:ext>
            </a:extLst>
          </p:cNvPr>
          <p:cNvSpPr/>
          <p:nvPr/>
        </p:nvSpPr>
        <p:spPr>
          <a:xfrm>
            <a:off x="8216604" y="946298"/>
            <a:ext cx="3975396" cy="5911702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4800" b="1" dirty="0">
                <a:solidFill>
                  <a:schemeClr val="bg1">
                    <a:lumMod val="75000"/>
                  </a:schemeClr>
                </a:solidFill>
              </a:rPr>
              <a:t>주차공간</a:t>
            </a:r>
            <a:endParaRPr kumimoji="1" lang="en-US" altLang="ko-Kore-KR" sz="48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kumimoji="1" lang="ko-Kore-KR" altLang="en-US" sz="4800" b="1" dirty="0">
                <a:solidFill>
                  <a:schemeClr val="bg1">
                    <a:lumMod val="75000"/>
                  </a:schemeClr>
                </a:solidFill>
              </a:rPr>
              <a:t>최소화</a:t>
            </a:r>
          </a:p>
        </p:txBody>
      </p:sp>
    </p:spTree>
    <p:extLst>
      <p:ext uri="{BB962C8B-B14F-4D97-AF65-F5344CB8AC3E}">
        <p14:creationId xmlns:p14="http://schemas.microsoft.com/office/powerpoint/2010/main" val="20914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1822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3.</a:t>
            </a:r>
            <a:r>
              <a:rPr lang="ko-KR" altLang="en-US" sz="3800" spc="-300" dirty="0">
                <a:solidFill>
                  <a:schemeClr val="bg1"/>
                </a:solidFill>
              </a:rPr>
              <a:t> 왜 부족한가</a:t>
            </a:r>
            <a:r>
              <a:rPr lang="en-US" altLang="ko-KR" sz="3800" spc="-300" dirty="0">
                <a:solidFill>
                  <a:schemeClr val="bg1"/>
                </a:solidFill>
              </a:rPr>
              <a:t>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C4ABDD-59A0-0FBD-43D3-840760187E55}"/>
              </a:ext>
            </a:extLst>
          </p:cNvPr>
          <p:cNvSpPr/>
          <p:nvPr/>
        </p:nvSpPr>
        <p:spPr>
          <a:xfrm>
            <a:off x="148855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A0A0C-E376-0761-1BEF-78A55946BD0E}"/>
              </a:ext>
            </a:extLst>
          </p:cNvPr>
          <p:cNvSpPr txBox="1"/>
          <p:nvPr/>
        </p:nvSpPr>
        <p:spPr>
          <a:xfrm>
            <a:off x="112148" y="1280382"/>
            <a:ext cx="342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세대별 등록 차량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76865-00CF-8B40-DC6A-E8F5831A0D42}"/>
              </a:ext>
            </a:extLst>
          </p:cNvPr>
          <p:cNvSpPr/>
          <p:nvPr/>
        </p:nvSpPr>
        <p:spPr>
          <a:xfrm>
            <a:off x="43587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81220-9E78-4902-7074-F84AA9A3EB04}"/>
              </a:ext>
            </a:extLst>
          </p:cNvPr>
          <p:cNvSpPr txBox="1"/>
          <p:nvPr/>
        </p:nvSpPr>
        <p:spPr>
          <a:xfrm>
            <a:off x="4686736" y="1280382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건설 비용 절감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7600D-4CC0-BB0F-BDDF-B923D53B1CAB}"/>
              </a:ext>
            </a:extLst>
          </p:cNvPr>
          <p:cNvSpPr/>
          <p:nvPr/>
        </p:nvSpPr>
        <p:spPr>
          <a:xfrm>
            <a:off x="84546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20653-6A5F-07AF-D0AF-F410C28C581A}"/>
              </a:ext>
            </a:extLst>
          </p:cNvPr>
          <p:cNvSpPr txBox="1"/>
          <p:nvPr/>
        </p:nvSpPr>
        <p:spPr>
          <a:xfrm>
            <a:off x="8738555" y="1280382"/>
            <a:ext cx="27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주차 대수 선정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FD122-153F-C047-1B81-2A071E46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" y="5577618"/>
            <a:ext cx="370162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F4830E-FEF8-DA90-AE50-A4B0F807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3" y="2054938"/>
            <a:ext cx="3608653" cy="33958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1988A5-B7CB-839D-362F-62C835F5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61" y="2025262"/>
            <a:ext cx="3457943" cy="4726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3298E5-0E63-66B2-4911-7012AE24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661" y="2202841"/>
            <a:ext cx="3449996" cy="42981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DC7FA3-A23F-FB3B-3056-E31FE16AF2CA}"/>
              </a:ext>
            </a:extLst>
          </p:cNvPr>
          <p:cNvSpPr/>
          <p:nvPr/>
        </p:nvSpPr>
        <p:spPr>
          <a:xfrm>
            <a:off x="0" y="946298"/>
            <a:ext cx="8216601" cy="5911702"/>
          </a:xfrm>
          <a:prstGeom prst="rect">
            <a:avLst/>
          </a:prstGeom>
          <a:solidFill>
            <a:schemeClr val="accent1">
              <a:lumMod val="50000"/>
              <a:alpha val="847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ko-KR" altLang="en-US" sz="4800" b="1" dirty="0">
                <a:solidFill>
                  <a:schemeClr val="bg1">
                    <a:lumMod val="75000"/>
                  </a:schemeClr>
                </a:solidFill>
              </a:rPr>
              <a:t>법정 주차 대수 </a:t>
            </a:r>
            <a:endParaRPr kumimoji="1" lang="en-US" altLang="ko-KR" sz="48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4800" b="1" dirty="0">
                <a:solidFill>
                  <a:schemeClr val="bg1">
                    <a:lumMod val="75000"/>
                  </a:schemeClr>
                </a:solidFill>
              </a:rPr>
              <a:t>선정 방식의 문제</a:t>
            </a:r>
            <a:endParaRPr kumimoji="1" lang="en-US" altLang="ko-KR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64203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4. </a:t>
            </a:r>
            <a:r>
              <a:rPr lang="ko-KR" altLang="en-US" sz="3800" spc="-300" dirty="0">
                <a:solidFill>
                  <a:schemeClr val="bg1"/>
                </a:solidFill>
              </a:rPr>
              <a:t>주차대수는 어떻게 선정할까</a:t>
            </a:r>
            <a:r>
              <a:rPr lang="en-US" altLang="ko-KR" sz="3800" spc="-300" dirty="0">
                <a:solidFill>
                  <a:schemeClr val="bg1"/>
                </a:solidFill>
              </a:rPr>
              <a:t>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57BE18-A1B3-45E8-AB4C-644FAAF2B4C7}"/>
              </a:ext>
            </a:extLst>
          </p:cNvPr>
          <p:cNvSpPr/>
          <p:nvPr/>
        </p:nvSpPr>
        <p:spPr>
          <a:xfrm>
            <a:off x="6518189" y="1155845"/>
            <a:ext cx="5386471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11E585-E989-41F0-B3FB-C6CABDBAEFBC}"/>
              </a:ext>
            </a:extLst>
          </p:cNvPr>
          <p:cNvSpPr txBox="1"/>
          <p:nvPr/>
        </p:nvSpPr>
        <p:spPr>
          <a:xfrm>
            <a:off x="6518189" y="1280382"/>
            <a:ext cx="538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주차 수요 확인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477479C-2275-282B-F513-7558E6EC0409}"/>
              </a:ext>
            </a:extLst>
          </p:cNvPr>
          <p:cNvCxnSpPr/>
          <p:nvPr/>
        </p:nvCxnSpPr>
        <p:spPr>
          <a:xfrm>
            <a:off x="61216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1155E39-CFFF-2404-562B-A397F81BE7BE}"/>
              </a:ext>
            </a:extLst>
          </p:cNvPr>
          <p:cNvSpPr txBox="1"/>
          <p:nvPr/>
        </p:nvSpPr>
        <p:spPr>
          <a:xfrm>
            <a:off x="6798206" y="5647294"/>
            <a:ext cx="52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주차원이 주변 주차대수를 수작업으로 계산 </a:t>
            </a:r>
            <a:endParaRPr lang="en-US" altLang="ko-KR" dirty="0"/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좀더 객관적인 자료가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CC5E36-055B-7FD3-B2BF-F0C4DDE22FEC}"/>
              </a:ext>
            </a:extLst>
          </p:cNvPr>
          <p:cNvSpPr/>
          <p:nvPr/>
        </p:nvSpPr>
        <p:spPr>
          <a:xfrm>
            <a:off x="259555" y="1155844"/>
            <a:ext cx="5523407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B24AC-2F68-7536-02D8-4A46C5C95D86}"/>
              </a:ext>
            </a:extLst>
          </p:cNvPr>
          <p:cNvSpPr txBox="1"/>
          <p:nvPr/>
        </p:nvSpPr>
        <p:spPr>
          <a:xfrm>
            <a:off x="259555" y="1280382"/>
            <a:ext cx="55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법정 주차 대수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06AC82C-B616-FC91-A51B-9F2F598E6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26345"/>
              </p:ext>
            </p:extLst>
          </p:nvPr>
        </p:nvGraphicFramePr>
        <p:xfrm>
          <a:off x="259555" y="2202841"/>
          <a:ext cx="5523404" cy="1346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9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3892375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</a:tblGrid>
              <a:tr h="395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법정 주차 대수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317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 건축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시설 면적</a:t>
                      </a:r>
                      <a:r>
                        <a:rPr lang="en-US" altLang="ko-KR" sz="1200" dirty="0"/>
                        <a:t> / </a:t>
                      </a:r>
                      <a:r>
                        <a:rPr lang="ko-KR" altLang="en-US" sz="1200" dirty="0"/>
                        <a:t>설치 기준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주차 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317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건물 증축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증축 면적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설치 기준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주차 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  <a:tr h="317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용도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시설 면적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설치 기준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주차 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5720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7126C6-7F2D-5A73-46F7-5E502E2C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977733"/>
              </p:ext>
            </p:extLst>
          </p:nvPr>
        </p:nvGraphicFramePr>
        <p:xfrm>
          <a:off x="259555" y="3902149"/>
          <a:ext cx="5523404" cy="102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029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3892375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</a:tblGrid>
              <a:tr h="392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법정 주차 대수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314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공동 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소수점 올림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3149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소수점 반올림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C2DB6CC-5951-669C-9AA6-11C522137F49}"/>
              </a:ext>
            </a:extLst>
          </p:cNvPr>
          <p:cNvSpPr txBox="1"/>
          <p:nvPr/>
        </p:nvSpPr>
        <p:spPr>
          <a:xfrm>
            <a:off x="610300" y="5251985"/>
            <a:ext cx="4821914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EX ) </a:t>
            </a:r>
            <a:r>
              <a:rPr lang="ko-KR" altLang="en-US" sz="1400" dirty="0"/>
              <a:t>전용 </a:t>
            </a:r>
            <a:r>
              <a:rPr lang="en-US" altLang="ko-KR" sz="1400" dirty="0"/>
              <a:t>85㎡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세대 아파트 지었을 때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85㎡ * 100</a:t>
            </a:r>
            <a:r>
              <a:rPr lang="ko-KR" altLang="en-US" sz="1400" dirty="0"/>
              <a:t>세대 </a:t>
            </a:r>
            <a:r>
              <a:rPr lang="en-US" altLang="ko-KR" sz="1400" dirty="0"/>
              <a:t>/ 75㎡(</a:t>
            </a:r>
            <a:r>
              <a:rPr lang="ko-KR" altLang="en-US" sz="1400" dirty="0"/>
              <a:t>특별시 기준 면적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= 113.3333</a:t>
            </a:r>
            <a:r>
              <a:rPr lang="ko-KR" altLang="en-US" sz="1400" dirty="0"/>
              <a:t>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- </a:t>
            </a:r>
            <a:r>
              <a:rPr lang="ko-KR" altLang="en-US" sz="1400" dirty="0"/>
              <a:t>주택단지 소수점 올림 </a:t>
            </a:r>
            <a:r>
              <a:rPr lang="en-US" altLang="ko-KR" sz="1400" dirty="0"/>
              <a:t>=&gt; 114</a:t>
            </a:r>
            <a:r>
              <a:rPr lang="ko-KR" altLang="en-US" sz="1400" dirty="0"/>
              <a:t>대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CD015C-FC94-06E4-88F0-4F2456F3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186" y="2202841"/>
            <a:ext cx="5386471" cy="31322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D6EB1A-A4DC-41E7-5B62-C9616FF0CCDB}"/>
              </a:ext>
            </a:extLst>
          </p:cNvPr>
          <p:cNvSpPr/>
          <p:nvPr/>
        </p:nvSpPr>
        <p:spPr>
          <a:xfrm>
            <a:off x="6518186" y="2689218"/>
            <a:ext cx="5386469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2119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데이터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58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5971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변수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29999F-251E-2F23-5AFD-441E2394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9" y="1248033"/>
            <a:ext cx="6791002" cy="523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577ACA-50AE-6591-9D4A-73FF694A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161" y="1260658"/>
            <a:ext cx="3148269" cy="2533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FB3C04-631E-EA07-D5D2-554FE10B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970" y="3821293"/>
            <a:ext cx="1390650" cy="266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DCA5E8-6B6C-A1FF-90AD-C6178E58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191" y="4115493"/>
            <a:ext cx="4252240" cy="2142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402715-8454-1970-964D-64FEC687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238" y="6249173"/>
            <a:ext cx="1362075" cy="238125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8486E8F-39A5-C07A-A7D2-766E9DAD989C}"/>
              </a:ext>
            </a:extLst>
          </p:cNvPr>
          <p:cNvSpPr/>
          <p:nvPr/>
        </p:nvSpPr>
        <p:spPr>
          <a:xfrm>
            <a:off x="10394899" y="4060493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82BA1A9-CD8F-4C63-73D2-D70057B819B6}"/>
              </a:ext>
            </a:extLst>
          </p:cNvPr>
          <p:cNvSpPr/>
          <p:nvPr/>
        </p:nvSpPr>
        <p:spPr>
          <a:xfrm rot="16200000">
            <a:off x="7633161" y="2410585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5971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변수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29999F-251E-2F23-5AFD-441E2394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9" y="1248033"/>
            <a:ext cx="2285909" cy="523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577ACA-50AE-6591-9D4A-73FF694A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95" y="1295209"/>
            <a:ext cx="4809117" cy="38694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FB3C04-631E-EA07-D5D2-554FE10B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685" y="5177314"/>
            <a:ext cx="2124278" cy="4073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DCA5E8-6B6C-A1FF-90AD-C6178E58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259" y="5597342"/>
            <a:ext cx="9114172" cy="6603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402715-8454-1970-964D-64FEC687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238" y="6249173"/>
            <a:ext cx="1362075" cy="238125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8486E8F-39A5-C07A-A7D2-766E9DAD989C}"/>
              </a:ext>
            </a:extLst>
          </p:cNvPr>
          <p:cNvSpPr/>
          <p:nvPr/>
        </p:nvSpPr>
        <p:spPr>
          <a:xfrm>
            <a:off x="8142202" y="5334428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82BA1A9-CD8F-4C63-73D2-D70057B819B6}"/>
              </a:ext>
            </a:extLst>
          </p:cNvPr>
          <p:cNvSpPr/>
          <p:nvPr/>
        </p:nvSpPr>
        <p:spPr>
          <a:xfrm rot="16200000">
            <a:off x="3042076" y="2468367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68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5971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변수 설명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29999F-251E-2F23-5AFD-441E2394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9" y="1248033"/>
            <a:ext cx="2285909" cy="52392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577ACA-50AE-6591-9D4A-73FF694A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95" y="1295210"/>
            <a:ext cx="7042783" cy="5684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FB3C04-631E-EA07-D5D2-554FE10B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279" y="1863622"/>
            <a:ext cx="1144256" cy="2194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DCA5E8-6B6C-A1FF-90AD-C6178E58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259" y="2780999"/>
            <a:ext cx="9114172" cy="3476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402715-8454-1970-964D-64FEC687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712" y="6257668"/>
            <a:ext cx="2196200" cy="383951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08486E8F-39A5-C07A-A7D2-766E9DAD989C}"/>
              </a:ext>
            </a:extLst>
          </p:cNvPr>
          <p:cNvSpPr/>
          <p:nvPr/>
        </p:nvSpPr>
        <p:spPr>
          <a:xfrm>
            <a:off x="8142202" y="2317852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82BA1A9-CD8F-4C63-73D2-D70057B819B6}"/>
              </a:ext>
            </a:extLst>
          </p:cNvPr>
          <p:cNvSpPr/>
          <p:nvPr/>
        </p:nvSpPr>
        <p:spPr>
          <a:xfrm rot="16200000">
            <a:off x="3042076" y="1548981"/>
            <a:ext cx="568410" cy="22836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5971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변수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8F403-E61A-6ECC-E45A-8D738A8DED19}"/>
              </a:ext>
            </a:extLst>
          </p:cNvPr>
          <p:cNvSpPr txBox="1"/>
          <p:nvPr/>
        </p:nvSpPr>
        <p:spPr>
          <a:xfrm>
            <a:off x="395415" y="1222301"/>
            <a:ext cx="3336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지역별 인구비율 </a:t>
            </a:r>
            <a:r>
              <a:rPr lang="en-US" altLang="ko-KR" sz="1400" dirty="0"/>
              <a:t>– </a:t>
            </a:r>
            <a:r>
              <a:rPr lang="ko-KR" altLang="en-US" sz="1400" dirty="0"/>
              <a:t>한국 토지주택공사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006128-4FAF-28F1-E776-B2283877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4504038"/>
            <a:ext cx="4170406" cy="21315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15AE8D-04F4-4758-6D9F-DD4707DA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5" y="1643448"/>
            <a:ext cx="4992131" cy="2211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78EE39-42F8-FE9D-10A1-3005E42219AE}"/>
              </a:ext>
            </a:extLst>
          </p:cNvPr>
          <p:cNvSpPr txBox="1"/>
          <p:nvPr/>
        </p:nvSpPr>
        <p:spPr>
          <a:xfrm>
            <a:off x="395414" y="4196261"/>
            <a:ext cx="4520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지역별 </a:t>
            </a:r>
            <a:r>
              <a:rPr lang="ko-KR" altLang="en-US" sz="1400" dirty="0" err="1"/>
              <a:t>세대수</a:t>
            </a:r>
            <a:r>
              <a:rPr lang="ko-KR" altLang="en-US" sz="1400" dirty="0"/>
              <a:t> 및 자동차 등록대수 </a:t>
            </a:r>
            <a:r>
              <a:rPr lang="en-US" altLang="ko-KR" sz="1400" dirty="0"/>
              <a:t>– </a:t>
            </a:r>
            <a:r>
              <a:rPr lang="ko-KR" altLang="en-US" sz="1400" dirty="0"/>
              <a:t>공공 데이터 포털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34B652-1F31-F80F-5E78-1CA636FE7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30" y="4417395"/>
            <a:ext cx="2031919" cy="20463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7F784C5-80F2-54AF-5475-C387E147C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65" y="1729945"/>
            <a:ext cx="1052384" cy="20463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F61A5E-90DD-5A6C-B9AB-A0E6FA97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634" y="4272010"/>
            <a:ext cx="4711371" cy="219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2AAC19-F8C2-51B9-B286-E9954C0ECD63}"/>
              </a:ext>
            </a:extLst>
          </p:cNvPr>
          <p:cNvSpPr txBox="1"/>
          <p:nvPr/>
        </p:nvSpPr>
        <p:spPr>
          <a:xfrm>
            <a:off x="7230634" y="3527729"/>
            <a:ext cx="4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 변수 </a:t>
            </a:r>
            <a:r>
              <a:rPr lang="en-US" altLang="ko-KR" dirty="0"/>
              <a:t>-&gt; </a:t>
            </a:r>
            <a:r>
              <a:rPr lang="ko-KR" altLang="en-US" dirty="0"/>
              <a:t>노인청소년 비율로 대체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ED3828D-3944-6129-9AFB-B6911C1F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537" y="1530078"/>
            <a:ext cx="4644048" cy="199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5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4689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AED5C9-E5C3-E5B1-F791-3AD67D1B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93" y="1480751"/>
            <a:ext cx="5895366" cy="47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ED70E-8D36-9288-97C3-9553CD0DF8A6}"/>
              </a:ext>
            </a:extLst>
          </p:cNvPr>
          <p:cNvSpPr txBox="1"/>
          <p:nvPr/>
        </p:nvSpPr>
        <p:spPr>
          <a:xfrm>
            <a:off x="148855" y="1084521"/>
            <a:ext cx="4567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highlight>
                  <a:srgbClr val="005EA0"/>
                </a:highlight>
              </a:rPr>
              <a:t>지역별 나이 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highlight>
                  <a:srgbClr val="005EA0"/>
                </a:highlight>
              </a:rPr>
              <a:t>Heat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highlight>
                  <a:srgbClr val="005EA0"/>
                </a:highlight>
              </a:rPr>
              <a:t> 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highlight>
                  <a:srgbClr val="005EA0"/>
                </a:highlight>
              </a:rPr>
              <a:t>Map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highlight>
                <a:srgbClr val="005EA0"/>
              </a:highlight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72C020-577B-FA19-0441-14C8A91A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67" y="1480750"/>
            <a:ext cx="2707958" cy="47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5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Before Start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1237615" y="100446"/>
            <a:ext cx="2076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팀원 소개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35991" y="1352959"/>
            <a:ext cx="3525520" cy="709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BFF97C-5BB2-4638-8414-A11FA0B16529}"/>
              </a:ext>
            </a:extLst>
          </p:cNvPr>
          <p:cNvSpPr txBox="1"/>
          <p:nvPr/>
        </p:nvSpPr>
        <p:spPr>
          <a:xfrm>
            <a:off x="768071" y="2123697"/>
            <a:ext cx="326136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분석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발표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658D5-81C7-491E-8309-44609AAC0920}"/>
              </a:ext>
            </a:extLst>
          </p:cNvPr>
          <p:cNvSpPr txBox="1"/>
          <p:nvPr/>
        </p:nvSpPr>
        <p:spPr>
          <a:xfrm>
            <a:off x="1873608" y="15265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>
                <a:latin typeface="+mj-ea"/>
                <a:ea typeface="+mj-ea"/>
              </a:rPr>
              <a:t>윤대원</a:t>
            </a:r>
            <a:endParaRPr lang="ko-KR" altLang="en-US" sz="2400" b="1" spc="-150" dirty="0"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8ADC6F-B6D6-40CC-9D41-58E4DA80B170}"/>
              </a:ext>
            </a:extLst>
          </p:cNvPr>
          <p:cNvSpPr/>
          <p:nvPr/>
        </p:nvSpPr>
        <p:spPr>
          <a:xfrm>
            <a:off x="4313911" y="1352959"/>
            <a:ext cx="3525520" cy="7098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2FAD51-2CFD-44E4-8144-0BF4F9C7EAEC}"/>
              </a:ext>
            </a:extLst>
          </p:cNvPr>
          <p:cNvSpPr txBox="1"/>
          <p:nvPr/>
        </p:nvSpPr>
        <p:spPr>
          <a:xfrm>
            <a:off x="5551528" y="15265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>
                <a:latin typeface="+mj-ea"/>
                <a:ea typeface="+mj-ea"/>
              </a:rPr>
              <a:t>권나은</a:t>
            </a:r>
            <a:endParaRPr lang="ko-KR" altLang="en-US" sz="2400" b="1" spc="-150" dirty="0"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8C49-B6DE-442F-8861-3CA8EAC90A97}"/>
              </a:ext>
            </a:extLst>
          </p:cNvPr>
          <p:cNvSpPr/>
          <p:nvPr/>
        </p:nvSpPr>
        <p:spPr>
          <a:xfrm>
            <a:off x="7991831" y="1352959"/>
            <a:ext cx="3525520" cy="7098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A79444-5E62-44DA-8B0C-EDF2AFDA6C06}"/>
              </a:ext>
            </a:extLst>
          </p:cNvPr>
          <p:cNvSpPr txBox="1"/>
          <p:nvPr/>
        </p:nvSpPr>
        <p:spPr>
          <a:xfrm>
            <a:off x="9229447" y="152658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j-ea"/>
                <a:ea typeface="+mj-ea"/>
              </a:rPr>
              <a:t>김동현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4C6C6-356D-0029-FEC4-118FFF86F1A6}"/>
              </a:ext>
            </a:extLst>
          </p:cNvPr>
          <p:cNvSpPr/>
          <p:nvPr/>
        </p:nvSpPr>
        <p:spPr>
          <a:xfrm>
            <a:off x="635991" y="4288041"/>
            <a:ext cx="3525520" cy="709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44400-6961-A948-D978-CD05F1BFDAB2}"/>
              </a:ext>
            </a:extLst>
          </p:cNvPr>
          <p:cNvSpPr txBox="1"/>
          <p:nvPr/>
        </p:nvSpPr>
        <p:spPr>
          <a:xfrm>
            <a:off x="1873608" y="446166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j-ea"/>
                <a:ea typeface="+mj-ea"/>
              </a:rPr>
              <a:t>김선우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A32619-DA3C-F920-D663-85878AA76039}"/>
              </a:ext>
            </a:extLst>
          </p:cNvPr>
          <p:cNvSpPr/>
          <p:nvPr/>
        </p:nvSpPr>
        <p:spPr>
          <a:xfrm>
            <a:off x="4313911" y="4288041"/>
            <a:ext cx="3525520" cy="7098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DA2E2-E1CE-4CB3-5E43-1012B6C75D2A}"/>
              </a:ext>
            </a:extLst>
          </p:cNvPr>
          <p:cNvSpPr txBox="1"/>
          <p:nvPr/>
        </p:nvSpPr>
        <p:spPr>
          <a:xfrm>
            <a:off x="5551528" y="446166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latin typeface="+mj-ea"/>
                <a:ea typeface="+mj-ea"/>
              </a:rPr>
              <a:t>이하경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A50A1-BF12-0557-3A90-EAC983C292FE}"/>
              </a:ext>
            </a:extLst>
          </p:cNvPr>
          <p:cNvSpPr/>
          <p:nvPr/>
        </p:nvSpPr>
        <p:spPr>
          <a:xfrm>
            <a:off x="7991831" y="4288041"/>
            <a:ext cx="3525520" cy="7098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9897F-772F-B404-2E19-2FF907F173C8}"/>
              </a:ext>
            </a:extLst>
          </p:cNvPr>
          <p:cNvSpPr txBox="1"/>
          <p:nvPr/>
        </p:nvSpPr>
        <p:spPr>
          <a:xfrm>
            <a:off x="9229447" y="4461669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 err="1">
                <a:latin typeface="+mj-ea"/>
                <a:ea typeface="+mj-ea"/>
              </a:rPr>
              <a:t>이효민</a:t>
            </a:r>
            <a:endParaRPr lang="ko-KR" altLang="en-US" sz="2400" b="1" spc="-150" dirty="0">
              <a:latin typeface="+mj-ea"/>
              <a:ea typeface="+mj-ea"/>
            </a:endParaRPr>
          </a:p>
        </p:txBody>
      </p:sp>
      <p:pic>
        <p:nvPicPr>
          <p:cNvPr id="1026" name="Picture 2" descr="물음표 Question - Pixabay의 무료 이미지">
            <a:extLst>
              <a:ext uri="{FF2B5EF4-FFF2-40B4-BE49-F238E27FC236}">
                <a16:creationId xmlns:a16="http://schemas.microsoft.com/office/drawing/2014/main" id="{23A4D43A-9A4F-C814-795A-125548D3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756" y="5184385"/>
            <a:ext cx="893670" cy="8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99A7D6-62FD-A7E0-95D3-35AC37C4F3E0}"/>
              </a:ext>
            </a:extLst>
          </p:cNvPr>
          <p:cNvSpPr txBox="1"/>
          <p:nvPr/>
        </p:nvSpPr>
        <p:spPr>
          <a:xfrm>
            <a:off x="4445990" y="2123697"/>
            <a:ext cx="326136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분석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ML, DL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모델링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회의록 작성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B71F2-7A32-41CA-1E0F-88374A564E24}"/>
              </a:ext>
            </a:extLst>
          </p:cNvPr>
          <p:cNvSpPr txBox="1"/>
          <p:nvPr/>
        </p:nvSpPr>
        <p:spPr>
          <a:xfrm>
            <a:off x="8123909" y="2123697"/>
            <a:ext cx="3261361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상관관계 분석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2FAFD-B0FC-A262-6082-80DCC397175F}"/>
              </a:ext>
            </a:extLst>
          </p:cNvPr>
          <p:cNvSpPr txBox="1"/>
          <p:nvPr/>
        </p:nvSpPr>
        <p:spPr>
          <a:xfrm>
            <a:off x="768071" y="5071651"/>
            <a:ext cx="326136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분석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098A1-FA67-5309-BCF5-33AD209B6CCE}"/>
              </a:ext>
            </a:extLst>
          </p:cNvPr>
          <p:cNvSpPr txBox="1"/>
          <p:nvPr/>
        </p:nvSpPr>
        <p:spPr>
          <a:xfrm>
            <a:off x="4445989" y="5053743"/>
            <a:ext cx="3261361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분석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시각화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PPT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4689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AED5C9-E5C3-E5B1-F791-3AD67D1B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4" y="1657921"/>
            <a:ext cx="3163367" cy="47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ED70E-8D36-9288-97C3-9553CD0DF8A6}"/>
              </a:ext>
            </a:extLst>
          </p:cNvPr>
          <p:cNvSpPr txBox="1"/>
          <p:nvPr/>
        </p:nvSpPr>
        <p:spPr>
          <a:xfrm>
            <a:off x="6095999" y="1087374"/>
            <a:ext cx="6385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highlight>
                  <a:srgbClr val="005EA0"/>
                </a:highlight>
              </a:rPr>
              <a:t>지역별 등록 차량 수에 관한 상관계수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D72C020-577B-FA19-0441-14C8A91A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10" y="1657921"/>
            <a:ext cx="5629579" cy="47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4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297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데이터 분포 확인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0545F67-5FCB-2FC7-DFE3-24CDB1CD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2" y="1498515"/>
            <a:ext cx="3026606" cy="20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51A7A-21E5-4FBD-2756-F38C96D3263B}"/>
              </a:ext>
            </a:extLst>
          </p:cNvPr>
          <p:cNvSpPr txBox="1"/>
          <p:nvPr/>
        </p:nvSpPr>
        <p:spPr>
          <a:xfrm>
            <a:off x="8819314" y="2902835"/>
            <a:ext cx="3211144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분포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30㎡~50㎡ </a:t>
            </a:r>
            <a:r>
              <a:rPr lang="ko-KR" altLang="en-US" sz="1400" dirty="0"/>
              <a:t>평수가 가장 많다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대중교통 수 분포 확인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등록 차량 수 대비 주차 면 수 많은 곳 적은 곳 비슷하게 분포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등록차량이 많으면 주차 면수도 </a:t>
            </a:r>
            <a:r>
              <a:rPr lang="ko-KR" altLang="en-US" sz="1400" dirty="0" err="1"/>
              <a:t>많아짐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45AF0E-6EDA-62B2-83B4-836E1344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80" y="1498515"/>
            <a:ext cx="2691326" cy="25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7B7135-F04B-233B-EA63-3D9A9469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38" y="1536668"/>
            <a:ext cx="2352173" cy="19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5CCE81-E2E8-D1A8-DDD5-A63B76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" y="4324865"/>
            <a:ext cx="8477289" cy="22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4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297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데이터 분포 확인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45AF0E-6EDA-62B2-83B4-836E1344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80" y="1498515"/>
            <a:ext cx="2691326" cy="25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7B7135-F04B-233B-EA63-3D9A9469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38" y="1536668"/>
            <a:ext cx="2352173" cy="19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5CCE81-E2E8-D1A8-DDD5-A63B76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" y="4324865"/>
            <a:ext cx="8477289" cy="22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B9458B-E2B4-73D0-149D-BC1EE5D4547B}"/>
              </a:ext>
            </a:extLst>
          </p:cNvPr>
          <p:cNvSpPr/>
          <p:nvPr/>
        </p:nvSpPr>
        <p:spPr>
          <a:xfrm>
            <a:off x="0" y="946298"/>
            <a:ext cx="12192000" cy="5911702"/>
          </a:xfrm>
          <a:prstGeom prst="rect">
            <a:avLst/>
          </a:prstGeom>
          <a:solidFill>
            <a:schemeClr val="bg1">
              <a:alpha val="669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30㎡~50㎡ </a:t>
            </a:r>
            <a:r>
              <a:rPr lang="ko-KR" altLang="en-US" sz="1800" dirty="0"/>
              <a:t>평수가 가장 많다</a:t>
            </a:r>
            <a:r>
              <a:rPr lang="en-US" altLang="ko-KR" sz="1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0CE0B-5766-1634-9EAB-C94B50936845}"/>
              </a:ext>
            </a:extLst>
          </p:cNvPr>
          <p:cNvSpPr txBox="1"/>
          <p:nvPr/>
        </p:nvSpPr>
        <p:spPr>
          <a:xfrm>
            <a:off x="6751320" y="8092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B3BB0-3B84-6BF4-BDC6-2A3324E67402}"/>
              </a:ext>
            </a:extLst>
          </p:cNvPr>
          <p:cNvSpPr txBox="1"/>
          <p:nvPr/>
        </p:nvSpPr>
        <p:spPr>
          <a:xfrm>
            <a:off x="8819314" y="3226144"/>
            <a:ext cx="6126480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/>
              <a:t>30㎡~50㎡ </a:t>
            </a:r>
            <a:r>
              <a:rPr lang="ko-KR" altLang="en-US" sz="1400" b="1" dirty="0"/>
              <a:t>평수가 가장 많다</a:t>
            </a:r>
            <a:r>
              <a:rPr lang="en-US" altLang="ko-KR" sz="1400" b="1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35ED0C-BC16-F578-8BC7-8029EB7CAEC1}"/>
              </a:ext>
            </a:extLst>
          </p:cNvPr>
          <p:cNvGrpSpPr/>
          <p:nvPr/>
        </p:nvGrpSpPr>
        <p:grpSpPr>
          <a:xfrm>
            <a:off x="1389397" y="1827294"/>
            <a:ext cx="6040520" cy="4048845"/>
            <a:chOff x="161542" y="1498514"/>
            <a:chExt cx="6040520" cy="404884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0545F67-5FCB-2FC7-DFE3-24CDB1CD0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42" y="1498514"/>
              <a:ext cx="6040520" cy="404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A260D80-B9FE-0081-C9C5-EAF12DE6B2BC}"/>
                </a:ext>
              </a:extLst>
            </p:cNvPr>
            <p:cNvSpPr/>
            <p:nvPr/>
          </p:nvSpPr>
          <p:spPr>
            <a:xfrm>
              <a:off x="2087880" y="1828800"/>
              <a:ext cx="1722120" cy="3718559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5DA0C0-4FA9-E002-FF36-E4611FA26B02}"/>
              </a:ext>
            </a:extLst>
          </p:cNvPr>
          <p:cNvSpPr txBox="1"/>
          <p:nvPr/>
        </p:nvSpPr>
        <p:spPr>
          <a:xfrm>
            <a:off x="8817536" y="2909600"/>
            <a:ext cx="3193417" cy="2314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분포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30㎡~50㎡ </a:t>
            </a:r>
            <a:r>
              <a:rPr lang="ko-KR" altLang="en-US" sz="1400" dirty="0"/>
              <a:t>평수가 가장 많다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대중교통 수 분포 확인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등록 차량 수 대비 주차 면 수 많은 곳 적은 곳 비슷하게 분포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등록차량이 많으면 주차 면 수도 </a:t>
            </a:r>
            <a:r>
              <a:rPr lang="ko-KR" altLang="en-US" sz="1400" dirty="0" err="1"/>
              <a:t>많아짐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103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B3C5C-222D-6FEC-EFA9-41D913F61623}"/>
              </a:ext>
            </a:extLst>
          </p:cNvPr>
          <p:cNvSpPr txBox="1"/>
          <p:nvPr/>
        </p:nvSpPr>
        <p:spPr>
          <a:xfrm>
            <a:off x="8819314" y="2902835"/>
            <a:ext cx="3211144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분포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30㎡~50㎡ </a:t>
            </a:r>
            <a:r>
              <a:rPr lang="ko-KR" altLang="en-US" sz="1400" dirty="0"/>
              <a:t>평수가 가장 많다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대중교통 수 분포 확인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등록 차량 수 대비 주차 면 수 많은 곳 적은 곳 비슷하게 분포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등록차량이 많으면 주차 면수도 </a:t>
            </a:r>
            <a:r>
              <a:rPr lang="ko-KR" altLang="en-US" sz="1400" dirty="0" err="1"/>
              <a:t>많아짐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297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데이터 분포 확인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0545F67-5FCB-2FC7-DFE3-24CDB1CD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2" y="1498515"/>
            <a:ext cx="3026606" cy="20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7B7135-F04B-233B-EA63-3D9A9469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38" y="1536668"/>
            <a:ext cx="2352173" cy="19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5CCE81-E2E8-D1A8-DDD5-A63B76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" y="4324865"/>
            <a:ext cx="8477289" cy="22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7FC70C1-9DF9-F93E-5C9C-86D1AA59870A}"/>
              </a:ext>
            </a:extLst>
          </p:cNvPr>
          <p:cNvSpPr/>
          <p:nvPr/>
        </p:nvSpPr>
        <p:spPr>
          <a:xfrm>
            <a:off x="0" y="946298"/>
            <a:ext cx="12192000" cy="5911702"/>
          </a:xfrm>
          <a:prstGeom prst="rect">
            <a:avLst/>
          </a:prstGeom>
          <a:solidFill>
            <a:schemeClr val="bg1">
              <a:alpha val="669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30㎡~50㎡ </a:t>
            </a:r>
            <a:r>
              <a:rPr lang="ko-KR" altLang="en-US" sz="1800" dirty="0"/>
              <a:t>평수가 가장 많다</a:t>
            </a:r>
            <a:r>
              <a:rPr lang="en-US" altLang="ko-KR" sz="1800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45AF0E-6EDA-62B2-83B4-836E1344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53" y="2033742"/>
            <a:ext cx="4792008" cy="45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14760B-152D-2870-5712-190637A1A613}"/>
              </a:ext>
            </a:extLst>
          </p:cNvPr>
          <p:cNvSpPr txBox="1"/>
          <p:nvPr/>
        </p:nvSpPr>
        <p:spPr>
          <a:xfrm>
            <a:off x="8819314" y="3607819"/>
            <a:ext cx="2946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시스템 서체 일반체"/>
              <a:buChar char="-"/>
            </a:pPr>
            <a:r>
              <a:rPr lang="ko-KR" altLang="en-US" sz="1400" b="1" dirty="0"/>
              <a:t>지역별 대중교통 수 분포 확인</a:t>
            </a:r>
            <a:r>
              <a:rPr lang="en-US" altLang="ko-KR" sz="1400" b="1" dirty="0"/>
              <a:t>.</a:t>
            </a:r>
            <a:endParaRPr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043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297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데이터 분포 확인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0545F67-5FCB-2FC7-DFE3-24CDB1CD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2" y="1498515"/>
            <a:ext cx="3026606" cy="20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245AF0E-6EDA-62B2-83B4-836E1344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80" y="1498515"/>
            <a:ext cx="2691326" cy="25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5CCE81-E2E8-D1A8-DDD5-A63B76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8" y="4324865"/>
            <a:ext cx="8477289" cy="22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51A7A-21E5-4FBD-2756-F38C96D3263B}"/>
              </a:ext>
            </a:extLst>
          </p:cNvPr>
          <p:cNvSpPr txBox="1"/>
          <p:nvPr/>
        </p:nvSpPr>
        <p:spPr>
          <a:xfrm>
            <a:off x="8819314" y="2902835"/>
            <a:ext cx="3211144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분포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30㎡~50㎡ </a:t>
            </a:r>
            <a:r>
              <a:rPr lang="ko-KR" altLang="en-US" sz="1400" dirty="0"/>
              <a:t>평수가 가장 많다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대중교통 수 분포 확인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등록 차량 수 대비 주차 면 수 많은 곳 적은 곳 비슷하게 분포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등록차량이 많으면 주차 면수도 </a:t>
            </a:r>
            <a:r>
              <a:rPr lang="ko-KR" altLang="en-US" sz="1400" dirty="0" err="1"/>
              <a:t>많아짐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5239B9-FCA3-7BC2-333D-440AC110C39D}"/>
              </a:ext>
            </a:extLst>
          </p:cNvPr>
          <p:cNvSpPr/>
          <p:nvPr/>
        </p:nvSpPr>
        <p:spPr>
          <a:xfrm>
            <a:off x="0" y="933236"/>
            <a:ext cx="12192000" cy="5911702"/>
          </a:xfrm>
          <a:prstGeom prst="rect">
            <a:avLst/>
          </a:prstGeom>
          <a:solidFill>
            <a:schemeClr val="bg1">
              <a:alpha val="669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/>
              <a:t>등록 차량 수 대비 주차 면 수 많은 곳 적은 곳 비슷하게 분포</a:t>
            </a:r>
            <a:r>
              <a:rPr lang="en-US" altLang="ko-KR" sz="1800" b="1" dirty="0"/>
              <a:t>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07B7135-F04B-233B-EA63-3D9A9469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45" y="1709646"/>
            <a:ext cx="5282963" cy="438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48504D-ECDD-1315-2610-3A2433C548C0}"/>
              </a:ext>
            </a:extLst>
          </p:cNvPr>
          <p:cNvSpPr txBox="1"/>
          <p:nvPr/>
        </p:nvSpPr>
        <p:spPr>
          <a:xfrm>
            <a:off x="8819314" y="3864099"/>
            <a:ext cx="321114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시스템 서체 일반체"/>
              <a:buChar char="-"/>
            </a:pPr>
            <a:r>
              <a:rPr lang="ko-KR" altLang="en-US" sz="1400" b="1" dirty="0"/>
              <a:t>등록 차량 수 대비 주차 면 수 많은 곳 적은 곳 비슷하게 분포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36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6297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데이터 분포 확인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0545F67-5FCB-2FC7-DFE3-24CDB1CD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2" y="1498515"/>
            <a:ext cx="3026606" cy="20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51A7A-21E5-4FBD-2756-F38C96D3263B}"/>
              </a:ext>
            </a:extLst>
          </p:cNvPr>
          <p:cNvSpPr txBox="1"/>
          <p:nvPr/>
        </p:nvSpPr>
        <p:spPr>
          <a:xfrm>
            <a:off x="8819314" y="2902835"/>
            <a:ext cx="3211144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데이터 분포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30㎡~50㎡ </a:t>
            </a:r>
            <a:r>
              <a:rPr lang="ko-KR" altLang="en-US" sz="1400" dirty="0"/>
              <a:t>평수가 가장 많다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대중교통 수 분포 확인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등록 차량 수 대비 주차 면 수 많은 곳 적은 곳 비슷하게 분포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지역별 등록차량이 많으면 주차 면수도 </a:t>
            </a:r>
            <a:r>
              <a:rPr lang="ko-KR" altLang="en-US" sz="1400" dirty="0" err="1"/>
              <a:t>많아짐</a:t>
            </a:r>
            <a:r>
              <a:rPr lang="en-US" altLang="ko-KR" sz="1400" dirty="0"/>
              <a:t>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245AF0E-6EDA-62B2-83B4-836E1344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80" y="1498515"/>
            <a:ext cx="2691326" cy="25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07B7135-F04B-233B-EA63-3D9A9469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38" y="1536668"/>
            <a:ext cx="2352173" cy="19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A02F0C-5B5D-0C07-5BC3-18FFCA4AC0F3}"/>
              </a:ext>
            </a:extLst>
          </p:cNvPr>
          <p:cNvSpPr/>
          <p:nvPr/>
        </p:nvSpPr>
        <p:spPr>
          <a:xfrm>
            <a:off x="0" y="933236"/>
            <a:ext cx="12192000" cy="5911702"/>
          </a:xfrm>
          <a:prstGeom prst="rect">
            <a:avLst/>
          </a:prstGeom>
          <a:solidFill>
            <a:schemeClr val="bg1">
              <a:alpha val="669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/>
              <a:t>등록 차량 수 대비 주차 면 수 많은 곳 적은 곳 비슷하게 분포</a:t>
            </a:r>
            <a:r>
              <a:rPr lang="en-US" altLang="ko-KR" sz="1800" b="1" dirty="0"/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5CCE81-E2E8-D1A8-DDD5-A63B7642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0" y="2177428"/>
            <a:ext cx="8477289" cy="36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505C5-EFE2-7581-FB3F-7EC250885695}"/>
              </a:ext>
            </a:extLst>
          </p:cNvPr>
          <p:cNvSpPr txBox="1"/>
          <p:nvPr/>
        </p:nvSpPr>
        <p:spPr>
          <a:xfrm>
            <a:off x="8819314" y="4508642"/>
            <a:ext cx="324424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시스템 서체 일반체"/>
              <a:buChar char="-"/>
            </a:pPr>
            <a:r>
              <a:rPr lang="ko-KR" altLang="en-US" sz="1400" b="1" dirty="0"/>
              <a:t>지역별 등록차량이 많으면 주차 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수도 </a:t>
            </a:r>
            <a:r>
              <a:rPr lang="ko-KR" altLang="en-US" sz="1400" b="1" dirty="0" err="1"/>
              <a:t>많아짐</a:t>
            </a:r>
            <a:r>
              <a:rPr lang="en-US" altLang="ko-KR" sz="1400" b="1" dirty="0"/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99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93365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지역별 주차</a:t>
            </a:r>
            <a:r>
              <a:rPr lang="en-US" altLang="ko-KR" sz="3800" spc="-300" dirty="0">
                <a:solidFill>
                  <a:schemeClr val="bg1"/>
                </a:solidFill>
              </a:rPr>
              <a:t> </a:t>
            </a:r>
            <a:r>
              <a:rPr lang="ko-KR" altLang="en-US" sz="3800" spc="-300" dirty="0">
                <a:solidFill>
                  <a:schemeClr val="bg1"/>
                </a:solidFill>
              </a:rPr>
              <a:t>면</a:t>
            </a:r>
            <a:r>
              <a:rPr lang="en-US" altLang="ko-KR" sz="3800" spc="-300" dirty="0">
                <a:solidFill>
                  <a:schemeClr val="bg1"/>
                </a:solidFill>
              </a:rPr>
              <a:t> </a:t>
            </a:r>
            <a:r>
              <a:rPr lang="ko-KR" altLang="en-US" sz="3800" spc="-300" dirty="0">
                <a:solidFill>
                  <a:schemeClr val="bg1"/>
                </a:solidFill>
              </a:rPr>
              <a:t>수 </a:t>
            </a:r>
            <a:r>
              <a:rPr lang="en-US" altLang="ko-KR" sz="3800" spc="-300" dirty="0">
                <a:solidFill>
                  <a:schemeClr val="bg1"/>
                </a:solidFill>
              </a:rPr>
              <a:t>vs </a:t>
            </a:r>
            <a:r>
              <a:rPr lang="ko-KR" altLang="en-US" sz="3800" spc="-300" dirty="0">
                <a:solidFill>
                  <a:schemeClr val="bg1"/>
                </a:solidFill>
              </a:rPr>
              <a:t>등록</a:t>
            </a:r>
            <a:r>
              <a:rPr lang="en-US" altLang="ko-KR" sz="3800" spc="-300" dirty="0">
                <a:solidFill>
                  <a:schemeClr val="bg1"/>
                </a:solidFill>
              </a:rPr>
              <a:t> </a:t>
            </a:r>
            <a:r>
              <a:rPr lang="ko-KR" altLang="en-US" sz="3800" spc="-300" dirty="0">
                <a:solidFill>
                  <a:schemeClr val="bg1"/>
                </a:solidFill>
              </a:rPr>
              <a:t>차량</a:t>
            </a:r>
            <a:r>
              <a:rPr lang="en-US" altLang="ko-KR" sz="3800" spc="-300" dirty="0">
                <a:solidFill>
                  <a:schemeClr val="bg1"/>
                </a:solidFill>
              </a:rPr>
              <a:t> </a:t>
            </a:r>
            <a:r>
              <a:rPr lang="ko-KR" altLang="en-US" sz="3800" spc="-300" dirty="0">
                <a:solidFill>
                  <a:schemeClr val="bg1"/>
                </a:solidFill>
              </a:rPr>
              <a:t>수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9CDEDDE-38C7-7341-2AE1-11E7E5D8C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5" y="1383831"/>
            <a:ext cx="5523593" cy="43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DA143E7-C6FA-54F4-052F-999D9E0015C4}"/>
              </a:ext>
            </a:extLst>
          </p:cNvPr>
          <p:cNvGrpSpPr/>
          <p:nvPr/>
        </p:nvGrpSpPr>
        <p:grpSpPr>
          <a:xfrm>
            <a:off x="6096000" y="1253025"/>
            <a:ext cx="5631843" cy="4512645"/>
            <a:chOff x="6096000" y="1253025"/>
            <a:chExt cx="5631843" cy="521332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71759D8-FFAB-F678-73A3-B1468CBB8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00050"/>
              <a:ext cx="5631843" cy="5066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5EB7F-069B-6FF4-E2AF-BDE00B04C06F}"/>
                </a:ext>
              </a:extLst>
            </p:cNvPr>
            <p:cNvSpPr txBox="1"/>
            <p:nvPr/>
          </p:nvSpPr>
          <p:spPr>
            <a:xfrm>
              <a:off x="7611762" y="1253025"/>
              <a:ext cx="3299254" cy="302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등록 차량 </a:t>
              </a:r>
              <a:r>
                <a:rPr lang="ko-KR" altLang="en-US" sz="1100"/>
                <a:t>수와 주차 면 수 </a:t>
              </a:r>
              <a:r>
                <a:rPr lang="ko-KR" altLang="en-US" sz="1100" dirty="0"/>
                <a:t>비교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49DDB8-EE68-ED97-2FCD-F3495213CF48}"/>
              </a:ext>
            </a:extLst>
          </p:cNvPr>
          <p:cNvSpPr/>
          <p:nvPr/>
        </p:nvSpPr>
        <p:spPr>
          <a:xfrm>
            <a:off x="611659" y="1674341"/>
            <a:ext cx="2168611" cy="3095367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773F8F-EEE8-7594-7EF9-5E6DA1E3E630}"/>
              </a:ext>
            </a:extLst>
          </p:cNvPr>
          <p:cNvSpPr/>
          <p:nvPr/>
        </p:nvSpPr>
        <p:spPr>
          <a:xfrm>
            <a:off x="2780270" y="3429000"/>
            <a:ext cx="2804984" cy="13407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5E3FA-7024-46F6-5BD4-45A958CD30A8}"/>
              </a:ext>
            </a:extLst>
          </p:cNvPr>
          <p:cNvSpPr txBox="1"/>
          <p:nvPr/>
        </p:nvSpPr>
        <p:spPr>
          <a:xfrm>
            <a:off x="464157" y="5765670"/>
            <a:ext cx="5410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주차</a:t>
            </a:r>
            <a:r>
              <a:rPr lang="en-US" altLang="ko-KR" sz="1400" dirty="0"/>
              <a:t> </a:t>
            </a:r>
            <a:r>
              <a:rPr lang="ko-KR" altLang="en-US" sz="1400" dirty="0"/>
              <a:t>면</a:t>
            </a:r>
            <a:r>
              <a:rPr lang="en-US" altLang="ko-KR" sz="1400" dirty="0"/>
              <a:t> </a:t>
            </a:r>
            <a:r>
              <a:rPr lang="ko-KR" altLang="en-US" sz="1400" dirty="0"/>
              <a:t>수 </a:t>
            </a:r>
            <a:r>
              <a:rPr lang="en-US" altLang="ko-KR" sz="1400" dirty="0"/>
              <a:t>&lt; </a:t>
            </a:r>
            <a:r>
              <a:rPr lang="ko-KR" altLang="en-US" sz="1400" dirty="0"/>
              <a:t>자동차 등록대수 </a:t>
            </a:r>
            <a:r>
              <a:rPr lang="en-US" altLang="ko-KR" sz="1400" dirty="0"/>
              <a:t>(</a:t>
            </a:r>
            <a:r>
              <a:rPr lang="ko-KR" altLang="en-US" sz="1400" dirty="0"/>
              <a:t>주차</a:t>
            </a:r>
            <a:r>
              <a:rPr lang="en-US" altLang="ko-KR" sz="1400" dirty="0"/>
              <a:t> </a:t>
            </a:r>
            <a:r>
              <a:rPr lang="ko-KR" altLang="en-US" sz="1400" dirty="0"/>
              <a:t>면</a:t>
            </a:r>
            <a:r>
              <a:rPr lang="en-US" altLang="ko-KR" sz="1400" dirty="0"/>
              <a:t> </a:t>
            </a:r>
            <a:r>
              <a:rPr lang="ko-KR" altLang="en-US" sz="1400" dirty="0"/>
              <a:t>수 부족한 지역 </a:t>
            </a:r>
            <a:r>
              <a:rPr lang="en-US" altLang="ko-KR" sz="1400" dirty="0"/>
              <a:t>44%)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327471-FE19-4C90-2655-9E5EF37D0AC1}"/>
              </a:ext>
            </a:extLst>
          </p:cNvPr>
          <p:cNvCxnSpPr>
            <a:stCxn id="9" idx="2"/>
          </p:cNvCxnSpPr>
          <p:nvPr/>
        </p:nvCxnSpPr>
        <p:spPr>
          <a:xfrm>
            <a:off x="1695965" y="4769708"/>
            <a:ext cx="3089" cy="99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1094DB-467F-03B9-6E1D-8725FCBAAD89}"/>
              </a:ext>
            </a:extLst>
          </p:cNvPr>
          <p:cNvSpPr/>
          <p:nvPr/>
        </p:nvSpPr>
        <p:spPr>
          <a:xfrm>
            <a:off x="6419335" y="1550773"/>
            <a:ext cx="3218935" cy="3218935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52FA12-5422-55D5-F783-A2C46C4911DE}"/>
              </a:ext>
            </a:extLst>
          </p:cNvPr>
          <p:cNvSpPr/>
          <p:nvPr/>
        </p:nvSpPr>
        <p:spPr>
          <a:xfrm>
            <a:off x="9638269" y="2718486"/>
            <a:ext cx="1995617" cy="205122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7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94151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 Data EDA – </a:t>
            </a:r>
            <a:r>
              <a:rPr lang="ko-KR" altLang="en-US" sz="3800" spc="-300" dirty="0">
                <a:solidFill>
                  <a:schemeClr val="bg1"/>
                </a:solidFill>
              </a:rPr>
              <a:t>지역별 면적 </a:t>
            </a:r>
            <a:r>
              <a:rPr lang="en-US" altLang="ko-KR" sz="3800" spc="-300" dirty="0">
                <a:solidFill>
                  <a:schemeClr val="bg1"/>
                </a:solidFill>
              </a:rPr>
              <a:t>– </a:t>
            </a:r>
            <a:r>
              <a:rPr lang="ko-KR" altLang="en-US" sz="3800" spc="-300" dirty="0">
                <a:solidFill>
                  <a:schemeClr val="bg1"/>
                </a:solidFill>
              </a:rPr>
              <a:t>등록대수 상관관계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40CC60-C4D1-873E-EB57-FE1D7D79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19" y="1461886"/>
            <a:ext cx="4890209" cy="465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981FB43-911B-3B86-049C-86512C3C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19" y="1366733"/>
            <a:ext cx="5105584" cy="499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8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9629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3. Machine Learning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3056D-E26C-F20A-28E9-4458B559D182}"/>
              </a:ext>
            </a:extLst>
          </p:cNvPr>
          <p:cNvSpPr txBox="1"/>
          <p:nvPr/>
        </p:nvSpPr>
        <p:spPr>
          <a:xfrm>
            <a:off x="148855" y="1040902"/>
            <a:ext cx="263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훈련 데이터 변수 설정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DAF7C2-94D2-0F52-7BD1-AB63114A363C}"/>
              </a:ext>
            </a:extLst>
          </p:cNvPr>
          <p:cNvGraphicFramePr>
            <a:graphicFrameLocks noGrp="1"/>
          </p:cNvGraphicFramePr>
          <p:nvPr/>
        </p:nvGraphicFramePr>
        <p:xfrm>
          <a:off x="160735" y="1503467"/>
          <a:ext cx="4473808" cy="1925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79">
                  <a:extLst>
                    <a:ext uri="{9D8B030D-6E8A-4147-A177-3AD203B41FA5}">
                      <a16:colId xmlns:a16="http://schemas.microsoft.com/office/drawing/2014/main" val="3650555462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2429435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</a:tblGrid>
              <a:tr h="5134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353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지하철 </a:t>
                      </a:r>
                      <a:r>
                        <a:rPr lang="en-US" altLang="ko-KR" sz="1200" dirty="0"/>
                        <a:t>+ </a:t>
                      </a:r>
                      <a:r>
                        <a:rPr lang="ko-KR" altLang="en-US" sz="1200" dirty="0"/>
                        <a:t>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대중 교통 변수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353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노인 청소년 인구비율로 대체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092219"/>
                  </a:ext>
                </a:extLst>
              </a:tr>
              <a:tr h="353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소형 평수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면적 </a:t>
                      </a:r>
                      <a:r>
                        <a:rPr lang="en-US" altLang="ko-KR" sz="1200" dirty="0"/>
                        <a:t>40㎡ </a:t>
                      </a:r>
                      <a:r>
                        <a:rPr lang="ko-KR" altLang="en-US" sz="1200" dirty="0"/>
                        <a:t>미만 </a:t>
                      </a:r>
                      <a:r>
                        <a:rPr lang="ko-KR" altLang="en-US" sz="1200" dirty="0" err="1"/>
                        <a:t>세대수</a:t>
                      </a:r>
                      <a:r>
                        <a:rPr lang="ko-KR" altLang="en-US" sz="1200" dirty="0"/>
                        <a:t>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001012"/>
                  </a:ext>
                </a:extLst>
              </a:tr>
              <a:tr h="353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법정 주차 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전용면적 </a:t>
                      </a:r>
                      <a:r>
                        <a:rPr lang="en-US" altLang="ko-KR" sz="1200" dirty="0"/>
                        <a:t>* </a:t>
                      </a:r>
                      <a:r>
                        <a:rPr lang="ko-KR" altLang="en-US" sz="1200" dirty="0" err="1"/>
                        <a:t>세대수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기준면적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897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20C926-85B9-D3A8-C752-8AA15FBAC7CB}"/>
              </a:ext>
            </a:extLst>
          </p:cNvPr>
          <p:cNvSpPr txBox="1"/>
          <p:nvPr/>
        </p:nvSpPr>
        <p:spPr>
          <a:xfrm>
            <a:off x="160735" y="3522233"/>
            <a:ext cx="3822511" cy="19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훈련 모델 </a:t>
            </a:r>
            <a:r>
              <a:rPr lang="en-US" altLang="ko-KR" sz="1600" dirty="0"/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Linear Regression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Random Forest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Ridge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Lasso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F9843A8-893C-F888-E5C4-2D12C7A815E0}"/>
              </a:ext>
            </a:extLst>
          </p:cNvPr>
          <p:cNvGraphicFramePr>
            <a:graphicFrameLocks noGrp="1"/>
          </p:cNvGraphicFramePr>
          <p:nvPr/>
        </p:nvGraphicFramePr>
        <p:xfrm>
          <a:off x="5297721" y="1351504"/>
          <a:ext cx="655362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844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  <a:gridCol w="1739153">
                  <a:extLst>
                    <a:ext uri="{9D8B030D-6E8A-4147-A177-3AD203B41FA5}">
                      <a16:colId xmlns:a16="http://schemas.microsoft.com/office/drawing/2014/main" val="194906471"/>
                    </a:ext>
                  </a:extLst>
                </a:gridCol>
                <a:gridCol w="1694330">
                  <a:extLst>
                    <a:ext uri="{9D8B030D-6E8A-4147-A177-3AD203B41FA5}">
                      <a16:colId xmlns:a16="http://schemas.microsoft.com/office/drawing/2014/main" val="2880178235"/>
                    </a:ext>
                  </a:extLst>
                </a:gridCol>
              </a:tblGrid>
              <a:tr h="27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Train_SCORE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Val_SCORE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250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Linear Regression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217.8458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0.7887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0.7675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250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Random Forest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236.2836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0.9621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0.6097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Ridge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183.1654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0.8215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0.8087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6896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Lasso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180.7804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0.8275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0.8151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399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A99692-EEA9-C5B3-4542-EC48EE6602FD}"/>
              </a:ext>
            </a:extLst>
          </p:cNvPr>
          <p:cNvSpPr txBox="1"/>
          <p:nvPr/>
        </p:nvSpPr>
        <p:spPr>
          <a:xfrm>
            <a:off x="160735" y="5531576"/>
            <a:ext cx="3822511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오차 및 점수 </a:t>
            </a:r>
            <a:r>
              <a:rPr lang="en-US" altLang="ko-KR" sz="1600" dirty="0"/>
              <a:t>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RMSE (Mean </a:t>
            </a:r>
            <a:r>
              <a:rPr lang="en-US" altLang="ko-KR" sz="1600" dirty="0" err="1"/>
              <a:t>Squard</a:t>
            </a:r>
            <a:r>
              <a:rPr lang="en-US" altLang="ko-KR" sz="1600" dirty="0"/>
              <a:t> Error)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/>
              <a:t>Score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30B3ED-DD8F-38D0-2AC2-F4E787C11DE6}"/>
              </a:ext>
            </a:extLst>
          </p:cNvPr>
          <p:cNvGraphicFramePr>
            <a:graphicFrameLocks noGrp="1"/>
          </p:cNvGraphicFramePr>
          <p:nvPr/>
        </p:nvGraphicFramePr>
        <p:xfrm>
          <a:off x="5297721" y="3247186"/>
          <a:ext cx="655362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844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  <a:gridCol w="1739153">
                  <a:extLst>
                    <a:ext uri="{9D8B030D-6E8A-4147-A177-3AD203B41FA5}">
                      <a16:colId xmlns:a16="http://schemas.microsoft.com/office/drawing/2014/main" val="194906471"/>
                    </a:ext>
                  </a:extLst>
                </a:gridCol>
                <a:gridCol w="1694330">
                  <a:extLst>
                    <a:ext uri="{9D8B030D-6E8A-4147-A177-3AD203B41FA5}">
                      <a16:colId xmlns:a16="http://schemas.microsoft.com/office/drawing/2014/main" val="2880178235"/>
                    </a:ext>
                  </a:extLst>
                </a:gridCol>
              </a:tblGrid>
              <a:tr h="27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Train_SCORE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Val_SCORE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250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Linear Regression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173.8274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0.7811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0.7675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250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Random Forest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210.1943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0.9568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0.6799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Ridge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178.1784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0.8159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0.7856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6896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Lasso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180.5819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0.8204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0.8141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399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1ACD35F-0E36-C08A-45E8-F8DEE6908C6F}"/>
              </a:ext>
            </a:extLst>
          </p:cNvPr>
          <p:cNvGraphicFramePr>
            <a:graphicFrameLocks noGrp="1"/>
          </p:cNvGraphicFramePr>
          <p:nvPr/>
        </p:nvGraphicFramePr>
        <p:xfrm>
          <a:off x="5297721" y="5142868"/>
          <a:ext cx="655362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844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1703294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  <a:gridCol w="1739153">
                  <a:extLst>
                    <a:ext uri="{9D8B030D-6E8A-4147-A177-3AD203B41FA5}">
                      <a16:colId xmlns:a16="http://schemas.microsoft.com/office/drawing/2014/main" val="194906471"/>
                    </a:ext>
                  </a:extLst>
                </a:gridCol>
                <a:gridCol w="1694330">
                  <a:extLst>
                    <a:ext uri="{9D8B030D-6E8A-4147-A177-3AD203B41FA5}">
                      <a16:colId xmlns:a16="http://schemas.microsoft.com/office/drawing/2014/main" val="2880178235"/>
                    </a:ext>
                  </a:extLst>
                </a:gridCol>
              </a:tblGrid>
              <a:tr h="275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RMSE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Train_SCORE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Val_SCORE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240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Linear Regression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166.8274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0.8235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0.7875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250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Random Forest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157.1412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0.9621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0.7759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  <a:tr h="22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Ridge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177.1784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0.8170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0.7849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386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Lasso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176.8833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0.8167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0.7856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3993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69766AD-E09E-0EB6-0C3D-319DE44D04E8}"/>
              </a:ext>
            </a:extLst>
          </p:cNvPr>
          <p:cNvSpPr txBox="1"/>
          <p:nvPr/>
        </p:nvSpPr>
        <p:spPr>
          <a:xfrm>
            <a:off x="5297721" y="904041"/>
            <a:ext cx="4473808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1+2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대중교통 칼럼 추가 </a:t>
            </a:r>
            <a:r>
              <a:rPr lang="en-US" altLang="ko-KR" sz="1600" dirty="0"/>
              <a:t>/ </a:t>
            </a:r>
            <a:r>
              <a:rPr lang="ko-KR" altLang="en-US" sz="1600" dirty="0"/>
              <a:t>지역 변수 수정</a:t>
            </a:r>
            <a:endParaRPr lang="en-US" altLang="ko-KR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87E3A-7DAA-3B7F-A355-B52E19A7A703}"/>
              </a:ext>
            </a:extLst>
          </p:cNvPr>
          <p:cNvSpPr txBox="1"/>
          <p:nvPr/>
        </p:nvSpPr>
        <p:spPr>
          <a:xfrm>
            <a:off x="5297721" y="4679746"/>
            <a:ext cx="4473808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4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법정 주차 대수 변수 추가</a:t>
            </a:r>
            <a:endParaRPr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E4E49-BEA0-3235-66BC-711E48048856}"/>
              </a:ext>
            </a:extLst>
          </p:cNvPr>
          <p:cNvSpPr txBox="1"/>
          <p:nvPr/>
        </p:nvSpPr>
        <p:spPr>
          <a:xfrm>
            <a:off x="5297721" y="2780773"/>
            <a:ext cx="4473808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3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소형 평수 구분 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804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400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4. Deep Learning – Modeling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8AC13C-342B-735E-CAC4-885E41F203CC}"/>
              </a:ext>
            </a:extLst>
          </p:cNvPr>
          <p:cNvGrpSpPr/>
          <p:nvPr/>
        </p:nvGrpSpPr>
        <p:grpSpPr>
          <a:xfrm>
            <a:off x="151579" y="1657350"/>
            <a:ext cx="4700838" cy="4915367"/>
            <a:chOff x="151578" y="1167818"/>
            <a:chExt cx="6285081" cy="54048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7CECAD-ED83-C4F2-4C25-CEE5C81A7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578" y="1167818"/>
              <a:ext cx="3834344" cy="53266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75CAB6-5688-619E-4699-DF0E4C264D50}"/>
                </a:ext>
              </a:extLst>
            </p:cNvPr>
            <p:cNvSpPr/>
            <p:nvPr/>
          </p:nvSpPr>
          <p:spPr>
            <a:xfrm>
              <a:off x="418077" y="2277035"/>
              <a:ext cx="3301346" cy="11519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5064E-0668-0ED7-79FF-C9DB4F75CDB8}"/>
                </a:ext>
              </a:extLst>
            </p:cNvPr>
            <p:cNvSpPr/>
            <p:nvPr/>
          </p:nvSpPr>
          <p:spPr>
            <a:xfrm>
              <a:off x="418077" y="4192923"/>
              <a:ext cx="3301346" cy="1151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E6C487-42B1-F5B2-7A1A-70F2F409B2E0}"/>
                </a:ext>
              </a:extLst>
            </p:cNvPr>
            <p:cNvSpPr txBox="1"/>
            <p:nvPr/>
          </p:nvSpPr>
          <p:spPr>
            <a:xfrm>
              <a:off x="4600402" y="2375647"/>
              <a:ext cx="183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은닉층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2F955F-1152-DF00-D148-3F14F7C6C8BC}"/>
                </a:ext>
              </a:extLst>
            </p:cNvPr>
            <p:cNvSpPr/>
            <p:nvPr/>
          </p:nvSpPr>
          <p:spPr>
            <a:xfrm>
              <a:off x="418077" y="1691954"/>
              <a:ext cx="3301346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ED983D-AC04-52E3-AF6D-4E70DE63C977}"/>
                </a:ext>
              </a:extLst>
            </p:cNvPr>
            <p:cNvSpPr/>
            <p:nvPr/>
          </p:nvSpPr>
          <p:spPr>
            <a:xfrm>
              <a:off x="418077" y="6075697"/>
              <a:ext cx="3301346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6438804-657D-40D3-23A6-3D6DF95B25C5}"/>
                </a:ext>
              </a:extLst>
            </p:cNvPr>
            <p:cNvCxnSpPr>
              <a:cxnSpLocks/>
            </p:cNvCxnSpPr>
            <p:nvPr/>
          </p:nvCxnSpPr>
          <p:spPr>
            <a:xfrm>
              <a:off x="3719423" y="2577453"/>
              <a:ext cx="88097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2171A52-4605-9CB1-EF5E-788C4A625076}"/>
                </a:ext>
              </a:extLst>
            </p:cNvPr>
            <p:cNvCxnSpPr>
              <a:cxnSpLocks/>
            </p:cNvCxnSpPr>
            <p:nvPr/>
          </p:nvCxnSpPr>
          <p:spPr>
            <a:xfrm>
              <a:off x="3719423" y="1918152"/>
              <a:ext cx="8809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4F2E1-ED86-17A5-68D2-31CFDC2FDB58}"/>
                </a:ext>
              </a:extLst>
            </p:cNvPr>
            <p:cNvSpPr txBox="1"/>
            <p:nvPr/>
          </p:nvSpPr>
          <p:spPr>
            <a:xfrm>
              <a:off x="4600402" y="1755798"/>
              <a:ext cx="183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입력층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EDF06-498D-E2C9-8462-B5050D51FC6B}"/>
                </a:ext>
              </a:extLst>
            </p:cNvPr>
            <p:cNvSpPr txBox="1"/>
            <p:nvPr/>
          </p:nvSpPr>
          <p:spPr>
            <a:xfrm>
              <a:off x="4600402" y="6139541"/>
              <a:ext cx="183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출력층</a:t>
              </a:r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177EF3A-A1CD-DAC9-2C34-D4226B8291F4}"/>
                </a:ext>
              </a:extLst>
            </p:cNvPr>
            <p:cNvCxnSpPr>
              <a:cxnSpLocks/>
            </p:cNvCxnSpPr>
            <p:nvPr/>
          </p:nvCxnSpPr>
          <p:spPr>
            <a:xfrm>
              <a:off x="3719423" y="6319825"/>
              <a:ext cx="8809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FC7385E-4788-CD52-2FCE-AE70E29D9B2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5400000">
              <a:off x="2779740" y="3517136"/>
              <a:ext cx="2191452" cy="312086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F0E946E-15BD-D72C-46C1-8D0FB91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15" y="1029831"/>
            <a:ext cx="2455328" cy="22950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72F6EF-6B19-8CFF-8B0D-CE85F65B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417" y="4132760"/>
            <a:ext cx="2372683" cy="22950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9817EF-3EFB-CBD6-DF9C-361AC68F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636" y="1104900"/>
            <a:ext cx="2385413" cy="2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3A3E58-3ACE-ABC6-9156-55000247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90" y="4209453"/>
            <a:ext cx="2372683" cy="214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31E9B7-C3CD-2331-68C3-928E4D8C916A}"/>
              </a:ext>
            </a:extLst>
          </p:cNvPr>
          <p:cNvSpPr txBox="1"/>
          <p:nvPr/>
        </p:nvSpPr>
        <p:spPr>
          <a:xfrm>
            <a:off x="418076" y="1104900"/>
            <a:ext cx="26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■ </a:t>
            </a:r>
            <a:r>
              <a:rPr lang="en-US" altLang="ko-KR" sz="2400" b="1" dirty="0"/>
              <a:t>Model 1</a:t>
            </a:r>
            <a:endParaRPr lang="ko-KR" alt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272C64-0EDC-5992-BCFF-A13B744436A5}"/>
              </a:ext>
            </a:extLst>
          </p:cNvPr>
          <p:cNvSpPr txBox="1"/>
          <p:nvPr/>
        </p:nvSpPr>
        <p:spPr>
          <a:xfrm>
            <a:off x="3258840" y="3200049"/>
            <a:ext cx="261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Hidden Layer : 2*2</a:t>
            </a:r>
          </a:p>
          <a:p>
            <a:r>
              <a:rPr lang="en-US" altLang="ko-KR" dirty="0"/>
              <a:t>Node : 64</a:t>
            </a:r>
          </a:p>
          <a:p>
            <a:r>
              <a:rPr lang="en-US" altLang="ko-KR" dirty="0"/>
              <a:t>Optimizer : SGD</a:t>
            </a:r>
          </a:p>
          <a:p>
            <a:r>
              <a:rPr lang="en-US" altLang="ko-KR" dirty="0"/>
              <a:t>Epoch : 500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E76056-47AF-6C66-CF36-5ECA95BE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49" y="1055753"/>
            <a:ext cx="2474022" cy="223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B3205C5-CC71-FDCB-FE37-FE868D362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746" y="4132760"/>
            <a:ext cx="2364662" cy="214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74802"/>
            <a:ext cx="2124882" cy="707886"/>
            <a:chOff x="6955273" y="1574802"/>
            <a:chExt cx="212488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주제 선정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490278"/>
            <a:ext cx="3078670" cy="2308324"/>
            <a:chOff x="6955273" y="1574802"/>
            <a:chExt cx="3078670" cy="23083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481770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spc="-300" dirty="0"/>
                <a:t>데이터 분석</a:t>
              </a:r>
              <a:endParaRPr lang="en-US" altLang="ko-KR" sz="2800" spc="-300" dirty="0"/>
            </a:p>
            <a:p>
              <a:pPr marL="457200" indent="-457200">
                <a:buFontTx/>
                <a:buChar char="-"/>
              </a:pPr>
              <a:r>
                <a:rPr lang="ko-KR" altLang="en-US" sz="2400" spc="-300" dirty="0"/>
                <a:t>변수 설명</a:t>
              </a:r>
              <a:endParaRPr lang="en-US" altLang="ko-KR" sz="2400" spc="-300" dirty="0"/>
            </a:p>
            <a:p>
              <a:pPr marL="457200" indent="-457200">
                <a:buFontTx/>
                <a:buChar char="-"/>
              </a:pPr>
              <a:r>
                <a:rPr lang="en-US" altLang="ko-KR" sz="2400" spc="-300" dirty="0"/>
                <a:t>EDA</a:t>
              </a:r>
            </a:p>
            <a:p>
              <a:pPr marL="457200" indent="-457200">
                <a:buFontTx/>
                <a:buChar char="-"/>
              </a:pPr>
              <a:r>
                <a:rPr lang="en-US" altLang="ko-KR" sz="2400" spc="-300" dirty="0"/>
                <a:t>Machine Learning</a:t>
              </a:r>
            </a:p>
            <a:p>
              <a:pPr marL="457200" indent="-457200">
                <a:buFontTx/>
                <a:buChar char="-"/>
              </a:pPr>
              <a:r>
                <a:rPr lang="en-US" altLang="ko-KR" sz="2400" spc="-300" dirty="0"/>
                <a:t>Deep Learning</a:t>
              </a:r>
              <a:endParaRPr lang="ko-KR" altLang="en-US" sz="24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5221636"/>
            <a:ext cx="3208512" cy="707886"/>
            <a:chOff x="6955273" y="1574802"/>
            <a:chExt cx="3208512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611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결론 및 </a:t>
              </a:r>
              <a:r>
                <a:rPr lang="ko-KR" altLang="en-US" sz="2800" spc="-300" dirty="0" err="1"/>
                <a:t>아쉬운점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400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4. Deep Learning – Modeling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FE124B-BEA4-E355-231D-DF5DEDD34E13}"/>
              </a:ext>
            </a:extLst>
          </p:cNvPr>
          <p:cNvGrpSpPr/>
          <p:nvPr/>
        </p:nvGrpSpPr>
        <p:grpSpPr>
          <a:xfrm>
            <a:off x="148855" y="1725167"/>
            <a:ext cx="4752329" cy="4847550"/>
            <a:chOff x="615892" y="1362635"/>
            <a:chExt cx="5310651" cy="53266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868281-999A-2ED2-2D60-D425AFB3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892" y="1362635"/>
              <a:ext cx="3203945" cy="52802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75CAB6-5688-619E-4699-DF0E4C264D50}"/>
                </a:ext>
              </a:extLst>
            </p:cNvPr>
            <p:cNvSpPr/>
            <p:nvPr/>
          </p:nvSpPr>
          <p:spPr>
            <a:xfrm>
              <a:off x="843276" y="2393576"/>
              <a:ext cx="2788302" cy="15867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5064E-0668-0ED7-79FF-C9DB4F75CDB8}"/>
                </a:ext>
              </a:extLst>
            </p:cNvPr>
            <p:cNvSpPr/>
            <p:nvPr/>
          </p:nvSpPr>
          <p:spPr>
            <a:xfrm>
              <a:off x="843276" y="4518212"/>
              <a:ext cx="2788302" cy="1111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E6C487-42B1-F5B2-7A1A-70F2F409B2E0}"/>
                </a:ext>
              </a:extLst>
            </p:cNvPr>
            <p:cNvSpPr txBox="1"/>
            <p:nvPr/>
          </p:nvSpPr>
          <p:spPr>
            <a:xfrm>
              <a:off x="4375649" y="2492188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은닉층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2F955F-1152-DF00-D148-3F14F7C6C8BC}"/>
                </a:ext>
              </a:extLst>
            </p:cNvPr>
            <p:cNvSpPr/>
            <p:nvPr/>
          </p:nvSpPr>
          <p:spPr>
            <a:xfrm>
              <a:off x="843276" y="1808495"/>
              <a:ext cx="2788302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ED983D-AC04-52E3-AF6D-4E70DE63C977}"/>
                </a:ext>
              </a:extLst>
            </p:cNvPr>
            <p:cNvSpPr/>
            <p:nvPr/>
          </p:nvSpPr>
          <p:spPr>
            <a:xfrm>
              <a:off x="843276" y="6192238"/>
              <a:ext cx="2788302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6438804-657D-40D3-23A6-3D6DF95B25C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2693994"/>
              <a:ext cx="74407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2171A52-4605-9CB1-EF5E-788C4A625076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2034693"/>
              <a:ext cx="74407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4F2E1-ED86-17A5-68D2-31CFDC2FDB58}"/>
                </a:ext>
              </a:extLst>
            </p:cNvPr>
            <p:cNvSpPr txBox="1"/>
            <p:nvPr/>
          </p:nvSpPr>
          <p:spPr>
            <a:xfrm>
              <a:off x="4375649" y="1872339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입력층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EDF06-498D-E2C9-8462-B5050D51FC6B}"/>
                </a:ext>
              </a:extLst>
            </p:cNvPr>
            <p:cNvSpPr txBox="1"/>
            <p:nvPr/>
          </p:nvSpPr>
          <p:spPr>
            <a:xfrm>
              <a:off x="4375649" y="6256082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출력층</a:t>
              </a:r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177EF3A-A1CD-DAC9-2C34-D4226B8291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6436366"/>
              <a:ext cx="74407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FC7385E-4788-CD52-2FCE-AE70E29D9B2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5400000">
              <a:off x="2573356" y="3752216"/>
              <a:ext cx="2380030" cy="263586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F332E64-5777-AB2E-1F75-BA9DEE67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08" y="3930183"/>
            <a:ext cx="2926118" cy="25060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3A8B65-2A14-0BDD-0668-A6F9A2C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791" y="1140372"/>
            <a:ext cx="2837056" cy="23799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9C1034-1D66-AC9F-AA4D-65BCA553CD6E}"/>
              </a:ext>
            </a:extLst>
          </p:cNvPr>
          <p:cNvSpPr txBox="1"/>
          <p:nvPr/>
        </p:nvSpPr>
        <p:spPr>
          <a:xfrm>
            <a:off x="418076" y="1104900"/>
            <a:ext cx="26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■ </a:t>
            </a:r>
            <a:r>
              <a:rPr lang="en-US" altLang="ko-KR" sz="2400" b="1" dirty="0"/>
              <a:t>Model 2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F07D6-5D01-02B9-FA19-DEACDBC8A5C8}"/>
              </a:ext>
            </a:extLst>
          </p:cNvPr>
          <p:cNvSpPr txBox="1"/>
          <p:nvPr/>
        </p:nvSpPr>
        <p:spPr>
          <a:xfrm>
            <a:off x="3631414" y="3303951"/>
            <a:ext cx="261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Hidden Layer : 3*2</a:t>
            </a:r>
          </a:p>
          <a:p>
            <a:r>
              <a:rPr lang="en-US" altLang="ko-KR" dirty="0"/>
              <a:t>Node : 128</a:t>
            </a:r>
          </a:p>
          <a:p>
            <a:r>
              <a:rPr lang="en-US" altLang="ko-KR" dirty="0"/>
              <a:t>Optimizer : SGD</a:t>
            </a:r>
          </a:p>
          <a:p>
            <a:r>
              <a:rPr lang="en-US" altLang="ko-KR" dirty="0"/>
              <a:t>Epoch : 500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BA5803-9679-4F07-C362-465E0DCB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845" y="1127955"/>
            <a:ext cx="3128717" cy="2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649A35-83FD-3D1A-6780-0D9185268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47" y="3930183"/>
            <a:ext cx="3202247" cy="2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400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4. Deep Learning – Modeling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FE124B-BEA4-E355-231D-DF5DEDD34E13}"/>
              </a:ext>
            </a:extLst>
          </p:cNvPr>
          <p:cNvGrpSpPr/>
          <p:nvPr/>
        </p:nvGrpSpPr>
        <p:grpSpPr>
          <a:xfrm>
            <a:off x="148855" y="1725167"/>
            <a:ext cx="4752329" cy="4847550"/>
            <a:chOff x="615892" y="1362635"/>
            <a:chExt cx="5310651" cy="53266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868281-999A-2ED2-2D60-D425AFB32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892" y="1362635"/>
              <a:ext cx="3203945" cy="52802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75CAB6-5688-619E-4699-DF0E4C264D50}"/>
                </a:ext>
              </a:extLst>
            </p:cNvPr>
            <p:cNvSpPr/>
            <p:nvPr/>
          </p:nvSpPr>
          <p:spPr>
            <a:xfrm>
              <a:off x="843276" y="2393576"/>
              <a:ext cx="2788302" cy="15867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05064E-0668-0ED7-79FF-C9DB4F75CDB8}"/>
                </a:ext>
              </a:extLst>
            </p:cNvPr>
            <p:cNvSpPr/>
            <p:nvPr/>
          </p:nvSpPr>
          <p:spPr>
            <a:xfrm>
              <a:off x="843276" y="4518212"/>
              <a:ext cx="2788302" cy="1111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E6C487-42B1-F5B2-7A1A-70F2F409B2E0}"/>
                </a:ext>
              </a:extLst>
            </p:cNvPr>
            <p:cNvSpPr txBox="1"/>
            <p:nvPr/>
          </p:nvSpPr>
          <p:spPr>
            <a:xfrm>
              <a:off x="4375649" y="2492188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은닉층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2F955F-1152-DF00-D148-3F14F7C6C8BC}"/>
                </a:ext>
              </a:extLst>
            </p:cNvPr>
            <p:cNvSpPr/>
            <p:nvPr/>
          </p:nvSpPr>
          <p:spPr>
            <a:xfrm>
              <a:off x="843276" y="1808495"/>
              <a:ext cx="2788302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ED983D-AC04-52E3-AF6D-4E70DE63C977}"/>
                </a:ext>
              </a:extLst>
            </p:cNvPr>
            <p:cNvSpPr/>
            <p:nvPr/>
          </p:nvSpPr>
          <p:spPr>
            <a:xfrm>
              <a:off x="843276" y="6192238"/>
              <a:ext cx="2788302" cy="4970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6438804-657D-40D3-23A6-3D6DF95B25C5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2693994"/>
              <a:ext cx="74407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2171A52-4605-9CB1-EF5E-788C4A625076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2034693"/>
              <a:ext cx="74407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4F2E1-ED86-17A5-68D2-31CFDC2FDB58}"/>
                </a:ext>
              </a:extLst>
            </p:cNvPr>
            <p:cNvSpPr txBox="1"/>
            <p:nvPr/>
          </p:nvSpPr>
          <p:spPr>
            <a:xfrm>
              <a:off x="4375649" y="1872339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입력층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3EDF06-498D-E2C9-8462-B5050D51FC6B}"/>
                </a:ext>
              </a:extLst>
            </p:cNvPr>
            <p:cNvSpPr txBox="1"/>
            <p:nvPr/>
          </p:nvSpPr>
          <p:spPr>
            <a:xfrm>
              <a:off x="4375649" y="6256082"/>
              <a:ext cx="1550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출력층</a:t>
              </a:r>
              <a:endParaRPr lang="ko-KR" altLang="en-US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177EF3A-A1CD-DAC9-2C34-D4226B8291F4}"/>
                </a:ext>
              </a:extLst>
            </p:cNvPr>
            <p:cNvCxnSpPr>
              <a:cxnSpLocks/>
            </p:cNvCxnSpPr>
            <p:nvPr/>
          </p:nvCxnSpPr>
          <p:spPr>
            <a:xfrm>
              <a:off x="3631578" y="6436366"/>
              <a:ext cx="74407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FC7385E-4788-CD52-2FCE-AE70E29D9B2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5400000">
              <a:off x="2573356" y="3752216"/>
              <a:ext cx="2380030" cy="263586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F332E64-5777-AB2E-1F75-BA9DEE67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08" y="3930183"/>
            <a:ext cx="2926118" cy="25060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3A8B65-2A14-0BDD-0668-A6F9A2C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791" y="1140372"/>
            <a:ext cx="2837056" cy="23799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9C1034-1D66-AC9F-AA4D-65BCA553CD6E}"/>
              </a:ext>
            </a:extLst>
          </p:cNvPr>
          <p:cNvSpPr txBox="1"/>
          <p:nvPr/>
        </p:nvSpPr>
        <p:spPr>
          <a:xfrm>
            <a:off x="418076" y="1104900"/>
            <a:ext cx="2695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■ </a:t>
            </a:r>
            <a:r>
              <a:rPr lang="en-US" altLang="ko-KR" sz="2400" b="1" dirty="0"/>
              <a:t>Model 2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F07D6-5D01-02B9-FA19-DEACDBC8A5C8}"/>
              </a:ext>
            </a:extLst>
          </p:cNvPr>
          <p:cNvSpPr txBox="1"/>
          <p:nvPr/>
        </p:nvSpPr>
        <p:spPr>
          <a:xfrm>
            <a:off x="3631414" y="3303951"/>
            <a:ext cx="2612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Hidden Layer : 3*2</a:t>
            </a:r>
          </a:p>
          <a:p>
            <a:r>
              <a:rPr lang="en-US" altLang="ko-KR" dirty="0"/>
              <a:t>Node : 128</a:t>
            </a:r>
          </a:p>
          <a:p>
            <a:r>
              <a:rPr lang="en-US" altLang="ko-KR" dirty="0"/>
              <a:t>Optimizer : SGD</a:t>
            </a:r>
          </a:p>
          <a:p>
            <a:r>
              <a:rPr lang="en-US" altLang="ko-KR" dirty="0"/>
              <a:t>Epoch : 500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BA5803-9679-4F07-C362-465E0DCB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845" y="1127955"/>
            <a:ext cx="3128717" cy="2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649A35-83FD-3D1A-6780-0D9185268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847" y="3930183"/>
            <a:ext cx="3202247" cy="2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7A4EE2-1762-793D-9061-E2100124DA81}"/>
              </a:ext>
            </a:extLst>
          </p:cNvPr>
          <p:cNvSpPr/>
          <p:nvPr/>
        </p:nvSpPr>
        <p:spPr>
          <a:xfrm>
            <a:off x="0" y="946298"/>
            <a:ext cx="12192000" cy="5898640"/>
          </a:xfrm>
          <a:prstGeom prst="rect">
            <a:avLst/>
          </a:prstGeom>
          <a:solidFill>
            <a:schemeClr val="bg1">
              <a:alpha val="6694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b="1" dirty="0"/>
              <a:t>등록 차량 수 대비 주차 면 수 많은 곳 적은 곳 비슷하게 분포</a:t>
            </a:r>
            <a:r>
              <a:rPr lang="en-US" altLang="ko-KR" sz="1800" b="1" dirty="0"/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EAAFFEF-8604-12AB-615E-51C318489445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65780477"/>
              </p:ext>
            </p:extLst>
          </p:nvPr>
        </p:nvGraphicFramePr>
        <p:xfrm>
          <a:off x="5616773" y="4283110"/>
          <a:ext cx="6298167" cy="152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643">
                  <a:extLst>
                    <a:ext uri="{9D8B030D-6E8A-4147-A177-3AD203B41FA5}">
                      <a16:colId xmlns:a16="http://schemas.microsoft.com/office/drawing/2014/main" val="3422502270"/>
                    </a:ext>
                  </a:extLst>
                </a:gridCol>
                <a:gridCol w="1379855">
                  <a:extLst>
                    <a:ext uri="{9D8B030D-6E8A-4147-A177-3AD203B41FA5}">
                      <a16:colId xmlns:a16="http://schemas.microsoft.com/office/drawing/2014/main" val="3313591603"/>
                    </a:ext>
                  </a:extLst>
                </a:gridCol>
                <a:gridCol w="1342261">
                  <a:extLst>
                    <a:ext uri="{9D8B030D-6E8A-4147-A177-3AD203B41FA5}">
                      <a16:colId xmlns:a16="http://schemas.microsoft.com/office/drawing/2014/main" val="415578886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194906471"/>
                    </a:ext>
                  </a:extLst>
                </a:gridCol>
                <a:gridCol w="1415533">
                  <a:extLst>
                    <a:ext uri="{9D8B030D-6E8A-4147-A177-3AD203B41FA5}">
                      <a16:colId xmlns:a16="http://schemas.microsoft.com/office/drawing/2014/main" val="2880178235"/>
                    </a:ext>
                  </a:extLst>
                </a:gridCol>
              </a:tblGrid>
              <a:tr h="51730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train_RMSE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val_RMSE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train_MAE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val_MAE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76534"/>
                  </a:ext>
                </a:extLst>
              </a:tr>
              <a:tr h="50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189.2599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156.6007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163.8760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129.3510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758920"/>
                  </a:ext>
                </a:extLst>
              </a:tr>
              <a:tr h="50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model2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170.8627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141.1320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139.8752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114.3767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161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3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30893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결론 및 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결론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D25724-FAE1-4F80-A7B2-6E1252F5CCF4}"/>
              </a:ext>
            </a:extLst>
          </p:cNvPr>
          <p:cNvGrpSpPr/>
          <p:nvPr/>
        </p:nvGrpSpPr>
        <p:grpSpPr>
          <a:xfrm>
            <a:off x="454936" y="1435395"/>
            <a:ext cx="3395094" cy="4807480"/>
            <a:chOff x="382773" y="1339702"/>
            <a:chExt cx="3521640" cy="498667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F804D1-5342-4D8D-BF9E-EF85F45B1553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2D78661-0553-4BCF-9358-9BEA41441D7C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D37698-E469-419B-B5B7-720EF0D2EAE2}"/>
              </a:ext>
            </a:extLst>
          </p:cNvPr>
          <p:cNvGrpSpPr/>
          <p:nvPr/>
        </p:nvGrpSpPr>
        <p:grpSpPr>
          <a:xfrm>
            <a:off x="4415042" y="1435395"/>
            <a:ext cx="3395094" cy="4807480"/>
            <a:chOff x="382773" y="1339702"/>
            <a:chExt cx="3521640" cy="49866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9CB093-8742-4E02-952B-D575ACEC73DA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4FC969-4265-4771-9958-7A7357327CE8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7FEBC9-4B5C-4D68-BC63-42CA935B0B34}"/>
              </a:ext>
            </a:extLst>
          </p:cNvPr>
          <p:cNvGrpSpPr/>
          <p:nvPr/>
        </p:nvGrpSpPr>
        <p:grpSpPr>
          <a:xfrm>
            <a:off x="8375148" y="1435395"/>
            <a:ext cx="3395094" cy="4807480"/>
            <a:chOff x="382773" y="1339702"/>
            <a:chExt cx="3521640" cy="49866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51D7A2-A6E4-422D-AE95-7066F4409DBA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805880-6DA2-42C5-9FD9-D669FAAB1F2F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199608-7231-4F05-9EB7-48EFC93B6D2A}"/>
              </a:ext>
            </a:extLst>
          </p:cNvPr>
          <p:cNvSpPr txBox="1"/>
          <p:nvPr/>
        </p:nvSpPr>
        <p:spPr>
          <a:xfrm>
            <a:off x="751485" y="4961755"/>
            <a:ext cx="280199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/>
              <a:t>검사원님 이제 편해지세요</a:t>
            </a:r>
            <a:r>
              <a:rPr lang="en-US" altLang="ko-KR" sz="1600" spc="-150" dirty="0"/>
              <a:t>!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4711590" y="4777090"/>
            <a:ext cx="280199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 err="1"/>
              <a:t>ㅇㅇ동네</a:t>
            </a:r>
            <a:r>
              <a:rPr lang="ko-KR" altLang="en-US" sz="1600" spc="-150" dirty="0"/>
              <a:t> 신축아파트 주차장은 </a:t>
            </a:r>
            <a:endParaRPr lang="en-US" altLang="ko-KR" sz="1600" spc="-150" dirty="0"/>
          </a:p>
          <a:p>
            <a:pPr algn="ctr">
              <a:lnSpc>
                <a:spcPct val="150000"/>
              </a:lnSpc>
            </a:pPr>
            <a:r>
              <a:rPr lang="ko-KR" altLang="en-US" sz="1600" spc="-150" dirty="0"/>
              <a:t>이정도는 돼야 합니다</a:t>
            </a:r>
            <a:r>
              <a:rPr lang="en-US" altLang="ko-KR" sz="1600" spc="-150" dirty="0"/>
              <a:t>!</a:t>
            </a:r>
            <a:endParaRPr lang="ko-KR" altLang="en-US" sz="16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291B0-197C-41DA-8986-78F8140207B4}"/>
              </a:ext>
            </a:extLst>
          </p:cNvPr>
          <p:cNvSpPr txBox="1"/>
          <p:nvPr/>
        </p:nvSpPr>
        <p:spPr>
          <a:xfrm>
            <a:off x="8671697" y="4961754"/>
            <a:ext cx="280199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/>
              <a:t>주차 정보 필요 하신  분</a:t>
            </a:r>
            <a:r>
              <a:rPr lang="en-US" altLang="ko-KR" sz="1600" spc="-150" dirty="0"/>
              <a:t>?!</a:t>
            </a:r>
            <a:endParaRPr lang="ko-KR" altLang="en-US" sz="16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F811BF-6DA0-4A97-9520-83B67642797A}"/>
              </a:ext>
            </a:extLst>
          </p:cNvPr>
          <p:cNvSpPr txBox="1"/>
          <p:nvPr/>
        </p:nvSpPr>
        <p:spPr>
          <a:xfrm>
            <a:off x="1096499" y="1534524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객관적 수요예측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BF799-2740-414D-B7DF-3B71EA616A0B}"/>
              </a:ext>
            </a:extLst>
          </p:cNvPr>
          <p:cNvSpPr txBox="1"/>
          <p:nvPr/>
        </p:nvSpPr>
        <p:spPr>
          <a:xfrm>
            <a:off x="5142614" y="1535106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건축 허가 기준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EFAC3-BA9B-49A9-8457-3742B556F767}"/>
              </a:ext>
            </a:extLst>
          </p:cNvPr>
          <p:cNvSpPr txBox="1"/>
          <p:nvPr/>
        </p:nvSpPr>
        <p:spPr>
          <a:xfrm>
            <a:off x="8808015" y="1535688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수익사업 응용 가능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843276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69C9DF-BB30-40BD-AB06-A1BA994646B6}"/>
              </a:ext>
            </a:extLst>
          </p:cNvPr>
          <p:cNvSpPr/>
          <p:nvPr/>
        </p:nvSpPr>
        <p:spPr>
          <a:xfrm>
            <a:off x="4783472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62764-948D-4499-AC10-BE56789ED84B}"/>
              </a:ext>
            </a:extLst>
          </p:cNvPr>
          <p:cNvSpPr/>
          <p:nvPr/>
        </p:nvSpPr>
        <p:spPr>
          <a:xfrm>
            <a:off x="8723668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429145-5BDF-8D8F-7E60-1862A86D52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71" y="2567077"/>
            <a:ext cx="1479100" cy="138453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902A16-05E7-F2C8-D4E9-C4D8C16C78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05" y="2643276"/>
            <a:ext cx="1380488" cy="1292230"/>
          </a:xfrm>
          <a:prstGeom prst="rect">
            <a:avLst/>
          </a:prstGeom>
        </p:spPr>
      </p:pic>
      <p:pic>
        <p:nvPicPr>
          <p:cNvPr id="30" name="그래픽 29" descr="통계 단색으로 채워진">
            <a:extLst>
              <a:ext uri="{FF2B5EF4-FFF2-40B4-BE49-F238E27FC236}">
                <a16:creationId xmlns:a16="http://schemas.microsoft.com/office/drawing/2014/main" id="{273F92F9-8677-473D-B321-133D22CAD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2575565"/>
            <a:ext cx="1346494" cy="13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076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아쉬운 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D37698-E469-419B-B5B7-720EF0D2EAE2}"/>
              </a:ext>
            </a:extLst>
          </p:cNvPr>
          <p:cNvGrpSpPr/>
          <p:nvPr/>
        </p:nvGrpSpPr>
        <p:grpSpPr>
          <a:xfrm>
            <a:off x="4415042" y="1435395"/>
            <a:ext cx="3395094" cy="4807480"/>
            <a:chOff x="382773" y="1339702"/>
            <a:chExt cx="3521640" cy="49866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9CB093-8742-4E02-952B-D575ACEC73DA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4FC969-4265-4771-9958-7A7357327CE8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7FEBC9-4B5C-4D68-BC63-42CA935B0B34}"/>
              </a:ext>
            </a:extLst>
          </p:cNvPr>
          <p:cNvGrpSpPr/>
          <p:nvPr/>
        </p:nvGrpSpPr>
        <p:grpSpPr>
          <a:xfrm>
            <a:off x="8375148" y="1435395"/>
            <a:ext cx="3395094" cy="4807480"/>
            <a:chOff x="382773" y="1339702"/>
            <a:chExt cx="3521640" cy="49866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51D7A2-A6E4-422D-AE95-7066F4409DBA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8805880-6DA2-42C5-9FD9-D669FAAB1F2F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9A47B0-5129-4C7E-8FB0-528583AA4943}"/>
              </a:ext>
            </a:extLst>
          </p:cNvPr>
          <p:cNvSpPr txBox="1"/>
          <p:nvPr/>
        </p:nvSpPr>
        <p:spPr>
          <a:xfrm>
            <a:off x="4711590" y="4961756"/>
            <a:ext cx="280199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-150" dirty="0"/>
              <a:t>RMSE vs</a:t>
            </a:r>
            <a:r>
              <a:rPr lang="ko-KR" altLang="en-US" sz="1600" spc="-150" dirty="0"/>
              <a:t> </a:t>
            </a:r>
            <a:r>
              <a:rPr lang="en-US" altLang="ko-KR" sz="1600" spc="-150" dirty="0"/>
              <a:t>MAE</a:t>
            </a:r>
            <a:endParaRPr lang="ko-KR" altLang="en-US" sz="1600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291B0-197C-41DA-8986-78F8140207B4}"/>
              </a:ext>
            </a:extLst>
          </p:cNvPr>
          <p:cNvSpPr txBox="1"/>
          <p:nvPr/>
        </p:nvSpPr>
        <p:spPr>
          <a:xfrm>
            <a:off x="8671697" y="4777090"/>
            <a:ext cx="2801996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/>
              <a:t>목소리도 못 들어본 그</a:t>
            </a:r>
            <a:r>
              <a:rPr lang="en-US" altLang="ko-KR" sz="1600" spc="-150" dirty="0"/>
              <a:t>…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-150" dirty="0" err="1"/>
              <a:t>잘가라</a:t>
            </a:r>
            <a:r>
              <a:rPr lang="en-US" altLang="ko-KR" sz="1600" spc="-150" dirty="0"/>
              <a:t>!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BF799-2740-414D-B7DF-3B71EA616A0B}"/>
              </a:ext>
            </a:extLst>
          </p:cNvPr>
          <p:cNvSpPr txBox="1"/>
          <p:nvPr/>
        </p:nvSpPr>
        <p:spPr>
          <a:xfrm>
            <a:off x="4761904" y="1535106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손실함수 제한적 사용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EFAC3-BA9B-49A9-8457-3742B556F767}"/>
              </a:ext>
            </a:extLst>
          </p:cNvPr>
          <p:cNvSpPr txBox="1"/>
          <p:nvPr/>
        </p:nvSpPr>
        <p:spPr>
          <a:xfrm>
            <a:off x="8942667" y="1535688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만나지 못한 팀원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69C9DF-BB30-40BD-AB06-A1BA994646B6}"/>
              </a:ext>
            </a:extLst>
          </p:cNvPr>
          <p:cNvSpPr/>
          <p:nvPr/>
        </p:nvSpPr>
        <p:spPr>
          <a:xfrm>
            <a:off x="4783472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62764-948D-4499-AC10-BE56789ED84B}"/>
              </a:ext>
            </a:extLst>
          </p:cNvPr>
          <p:cNvSpPr/>
          <p:nvPr/>
        </p:nvSpPr>
        <p:spPr>
          <a:xfrm>
            <a:off x="8723668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AF43E5-AFC3-21A7-8E8C-B529F22B1CE3}"/>
              </a:ext>
            </a:extLst>
          </p:cNvPr>
          <p:cNvGrpSpPr/>
          <p:nvPr/>
        </p:nvGrpSpPr>
        <p:grpSpPr>
          <a:xfrm>
            <a:off x="454936" y="1435395"/>
            <a:ext cx="3395094" cy="4807480"/>
            <a:chOff x="382773" y="1339702"/>
            <a:chExt cx="3521640" cy="498667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A78242-6B84-45D3-C4A3-BA365C201432}"/>
                </a:ext>
              </a:extLst>
            </p:cNvPr>
            <p:cNvSpPr/>
            <p:nvPr/>
          </p:nvSpPr>
          <p:spPr>
            <a:xfrm>
              <a:off x="382773" y="1339702"/>
              <a:ext cx="3521640" cy="68048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B261D71-CE2F-289B-EA71-91F98808A4F4}"/>
                </a:ext>
              </a:extLst>
            </p:cNvPr>
            <p:cNvSpPr/>
            <p:nvPr/>
          </p:nvSpPr>
          <p:spPr>
            <a:xfrm>
              <a:off x="382773" y="2020186"/>
              <a:ext cx="3521640" cy="4306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DB35A7C-9DCF-666B-1FAA-2CE7212C73F8}"/>
              </a:ext>
            </a:extLst>
          </p:cNvPr>
          <p:cNvSpPr txBox="1"/>
          <p:nvPr/>
        </p:nvSpPr>
        <p:spPr>
          <a:xfrm>
            <a:off x="804804" y="4777282"/>
            <a:ext cx="2801996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pc="-150" dirty="0"/>
              <a:t>전국의 모든 아파트의 주차장을 알고 싶다</a:t>
            </a:r>
            <a:r>
              <a:rPr lang="en-US" altLang="ko-KR" sz="1600" spc="-150" dirty="0"/>
              <a:t>!</a:t>
            </a:r>
            <a:endParaRPr lang="ko-KR" altLang="en-US" sz="1600" spc="-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75A91-0D4C-3F85-41DD-AE4A0345DBC3}"/>
              </a:ext>
            </a:extLst>
          </p:cNvPr>
          <p:cNvSpPr txBox="1"/>
          <p:nvPr/>
        </p:nvSpPr>
        <p:spPr>
          <a:xfrm>
            <a:off x="1365804" y="1534524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5E2043-21B9-4FB2-64D8-779152C641D0}"/>
              </a:ext>
            </a:extLst>
          </p:cNvPr>
          <p:cNvSpPr/>
          <p:nvPr/>
        </p:nvSpPr>
        <p:spPr>
          <a:xfrm>
            <a:off x="843276" y="2460620"/>
            <a:ext cx="2658233" cy="1636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연구 단색으로 채워진">
            <a:extLst>
              <a:ext uri="{FF2B5EF4-FFF2-40B4-BE49-F238E27FC236}">
                <a16:creationId xmlns:a16="http://schemas.microsoft.com/office/drawing/2014/main" id="{E80C9992-37AA-304E-733B-4CBF02C2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5192" y="2736512"/>
            <a:ext cx="1127276" cy="1127276"/>
          </a:xfrm>
          <a:prstGeom prst="rect">
            <a:avLst/>
          </a:prstGeom>
        </p:spPr>
      </p:pic>
      <p:pic>
        <p:nvPicPr>
          <p:cNvPr id="33" name="그래픽 32" descr="머리 안의 뇌 단색으로 채워진">
            <a:extLst>
              <a:ext uri="{FF2B5EF4-FFF2-40B4-BE49-F238E27FC236}">
                <a16:creationId xmlns:a16="http://schemas.microsoft.com/office/drawing/2014/main" id="{435A6DFA-93AE-3586-1C74-9B3AFEC94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8521" y="2652803"/>
            <a:ext cx="1336491" cy="1336491"/>
          </a:xfrm>
          <a:prstGeom prst="rect">
            <a:avLst/>
          </a:prstGeom>
        </p:spPr>
      </p:pic>
      <p:pic>
        <p:nvPicPr>
          <p:cNvPr id="37" name="그래픽 36" descr="단색으로 채워진 우는 얼굴 단색으로 채워진">
            <a:extLst>
              <a:ext uri="{FF2B5EF4-FFF2-40B4-BE49-F238E27FC236}">
                <a16:creationId xmlns:a16="http://schemas.microsoft.com/office/drawing/2014/main" id="{B823B0F1-184F-950B-AF75-E71F38ABF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1066" y="2795550"/>
            <a:ext cx="1068237" cy="10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52A726-2906-49C2-84D8-78F9FDAC595C}"/>
              </a:ext>
            </a:extLst>
          </p:cNvPr>
          <p:cNvSpPr/>
          <p:nvPr/>
        </p:nvSpPr>
        <p:spPr>
          <a:xfrm>
            <a:off x="3425380" y="5869068"/>
            <a:ext cx="53412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감사합니다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422C7-D186-1A3A-5C2A-88E0F89F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390650"/>
            <a:ext cx="65246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3C0F3C7-AE55-540C-7057-2A1077F6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747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bg1"/>
                  </a:solidFill>
                </a:rPr>
                <a:t>주제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6DF677-0039-14A4-213C-3D07A48B5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6" b="24961"/>
          <a:stretch/>
        </p:blipFill>
        <p:spPr>
          <a:xfrm>
            <a:off x="887828" y="1307737"/>
            <a:ext cx="10416344" cy="48908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8726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주차 전쟁 </a:t>
            </a:r>
            <a:r>
              <a:rPr lang="en-US" altLang="ko-KR" sz="3800" spc="-300" dirty="0">
                <a:solidFill>
                  <a:schemeClr val="bg1"/>
                </a:solidFill>
              </a:rPr>
              <a:t>Word Cloud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6DF677-0039-14A4-213C-3D07A48B5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6" b="24961"/>
          <a:stretch/>
        </p:blipFill>
        <p:spPr>
          <a:xfrm>
            <a:off x="887828" y="1307737"/>
            <a:ext cx="10416344" cy="48908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48726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1. </a:t>
            </a:r>
            <a:r>
              <a:rPr lang="ko-KR" altLang="en-US" sz="3800" spc="-300" dirty="0">
                <a:solidFill>
                  <a:schemeClr val="bg1"/>
                </a:solidFill>
              </a:rPr>
              <a:t>주차 전쟁 </a:t>
            </a:r>
            <a:r>
              <a:rPr lang="en-US" altLang="ko-KR" sz="3800" spc="-300" dirty="0">
                <a:solidFill>
                  <a:schemeClr val="bg1"/>
                </a:solidFill>
              </a:rPr>
              <a:t>Word Cloud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14671-8E37-ADF8-C469-A2B39260B1AE}"/>
              </a:ext>
            </a:extLst>
          </p:cNvPr>
          <p:cNvSpPr txBox="1"/>
          <p:nvPr/>
        </p:nvSpPr>
        <p:spPr>
          <a:xfrm>
            <a:off x="2070100" y="5829300"/>
            <a:ext cx="651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7F108-92F2-CB06-CC60-EF4C8EB22B32}"/>
              </a:ext>
            </a:extLst>
          </p:cNvPr>
          <p:cNvSpPr/>
          <p:nvPr/>
        </p:nvSpPr>
        <p:spPr>
          <a:xfrm>
            <a:off x="0" y="1635884"/>
            <a:ext cx="12192000" cy="4056256"/>
          </a:xfrm>
          <a:prstGeom prst="rect">
            <a:avLst/>
          </a:prstGeom>
          <a:solidFill>
            <a:schemeClr val="accent1">
              <a:lumMod val="50000"/>
              <a:alpha val="847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8000" b="1" dirty="0">
                <a:solidFill>
                  <a:schemeClr val="bg1">
                    <a:lumMod val="75000"/>
                  </a:schemeClr>
                </a:solidFill>
              </a:rPr>
              <a:t>주차장</a:t>
            </a:r>
            <a:r>
              <a:rPr kumimoji="1" lang="ko-KR" altLang="en-US" sz="8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ko-Kore-KR" altLang="en-US" sz="8000" b="1" dirty="0">
                <a:solidFill>
                  <a:schemeClr val="bg1">
                    <a:lumMod val="75000"/>
                  </a:schemeClr>
                </a:solidFill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3296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2672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</a:t>
            </a:r>
            <a:r>
              <a:rPr lang="ko-KR" altLang="en-US" sz="3800" spc="-300" dirty="0">
                <a:solidFill>
                  <a:schemeClr val="bg1"/>
                </a:solidFill>
              </a:rPr>
              <a:t> 충분 </a:t>
            </a:r>
            <a:r>
              <a:rPr lang="en-US" altLang="ko-KR" sz="3800" spc="-300" dirty="0">
                <a:solidFill>
                  <a:schemeClr val="bg1"/>
                </a:solidFill>
              </a:rPr>
              <a:t>VS</a:t>
            </a:r>
            <a:r>
              <a:rPr lang="ko-KR" altLang="en-US" sz="3800" spc="-300" dirty="0">
                <a:solidFill>
                  <a:schemeClr val="bg1"/>
                </a:solidFill>
              </a:rPr>
              <a:t> 부족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[디지털스토리] 주차장은 차보다 많은데…주차 전쟁 왜 지속하나 - 5">
            <a:extLst>
              <a:ext uri="{FF2B5EF4-FFF2-40B4-BE49-F238E27FC236}">
                <a16:creationId xmlns:a16="http://schemas.microsoft.com/office/drawing/2014/main" id="{818CAD52-F2D1-C86C-E6AF-CABFDBB5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5" y="1264529"/>
            <a:ext cx="3695879" cy="50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[디지털스토리] 주차장은 차보다 많은데…주차 전쟁 왜 지속하나 - 4">
            <a:extLst>
              <a:ext uri="{FF2B5EF4-FFF2-40B4-BE49-F238E27FC236}">
                <a16:creationId xmlns:a16="http://schemas.microsoft.com/office/drawing/2014/main" id="{D0C370F2-55D1-5754-63CD-8E3050D3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783" y="1264528"/>
            <a:ext cx="3587061" cy="50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[디지털스토리] 주차장은 차보다 많은데…주차 전쟁 왜 지속하나 - 6">
            <a:extLst>
              <a:ext uri="{FF2B5EF4-FFF2-40B4-BE49-F238E27FC236}">
                <a16:creationId xmlns:a16="http://schemas.microsoft.com/office/drawing/2014/main" id="{70716614-6E80-D4D4-8E69-EB59D602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36" y="1264530"/>
            <a:ext cx="3657595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B5D009-9C1A-FE6C-F24F-3A2DAF29E985}"/>
              </a:ext>
            </a:extLst>
          </p:cNvPr>
          <p:cNvSpPr/>
          <p:nvPr/>
        </p:nvSpPr>
        <p:spPr>
          <a:xfrm>
            <a:off x="2564027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충분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216BFB-1A4E-62B1-AEA2-2DD52EB868CA}"/>
              </a:ext>
            </a:extLst>
          </p:cNvPr>
          <p:cNvSpPr/>
          <p:nvPr/>
        </p:nvSpPr>
        <p:spPr>
          <a:xfrm>
            <a:off x="7079074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충분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112A00-1759-2917-4178-D8D57BC5AF4A}"/>
              </a:ext>
            </a:extLst>
          </p:cNvPr>
          <p:cNvSpPr/>
          <p:nvPr/>
        </p:nvSpPr>
        <p:spPr>
          <a:xfrm>
            <a:off x="11138268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39999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2672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2.</a:t>
            </a:r>
            <a:r>
              <a:rPr lang="ko-KR" altLang="en-US" sz="3800" spc="-300" dirty="0">
                <a:solidFill>
                  <a:schemeClr val="bg1"/>
                </a:solidFill>
              </a:rPr>
              <a:t> 충분 </a:t>
            </a:r>
            <a:r>
              <a:rPr lang="en-US" altLang="ko-KR" sz="3800" spc="-300" dirty="0">
                <a:solidFill>
                  <a:schemeClr val="bg1"/>
                </a:solidFill>
              </a:rPr>
              <a:t>VS</a:t>
            </a:r>
            <a:r>
              <a:rPr lang="ko-KR" altLang="en-US" sz="3800" spc="-300" dirty="0">
                <a:solidFill>
                  <a:schemeClr val="bg1"/>
                </a:solidFill>
              </a:rPr>
              <a:t> 부족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[디지털스토리] 주차장은 차보다 많은데…주차 전쟁 왜 지속하나 - 5">
            <a:extLst>
              <a:ext uri="{FF2B5EF4-FFF2-40B4-BE49-F238E27FC236}">
                <a16:creationId xmlns:a16="http://schemas.microsoft.com/office/drawing/2014/main" id="{818CAD52-F2D1-C86C-E6AF-CABFDBB54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5" y="1264529"/>
            <a:ext cx="3695879" cy="50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[디지털스토리] 주차장은 차보다 많은데…주차 전쟁 왜 지속하나 - 4">
            <a:extLst>
              <a:ext uri="{FF2B5EF4-FFF2-40B4-BE49-F238E27FC236}">
                <a16:creationId xmlns:a16="http://schemas.microsoft.com/office/drawing/2014/main" id="{D0C370F2-55D1-5754-63CD-8E3050D3C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783" y="1264528"/>
            <a:ext cx="3587061" cy="50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[디지털스토리] 주차장은 차보다 많은데…주차 전쟁 왜 지속하나 - 6">
            <a:extLst>
              <a:ext uri="{FF2B5EF4-FFF2-40B4-BE49-F238E27FC236}">
                <a16:creationId xmlns:a16="http://schemas.microsoft.com/office/drawing/2014/main" id="{70716614-6E80-D4D4-8E69-EB59D602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36" y="1264530"/>
            <a:ext cx="3657595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B5D009-9C1A-FE6C-F24F-3A2DAF29E985}"/>
              </a:ext>
            </a:extLst>
          </p:cNvPr>
          <p:cNvSpPr/>
          <p:nvPr/>
        </p:nvSpPr>
        <p:spPr>
          <a:xfrm>
            <a:off x="2564027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충분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216BFB-1A4E-62B1-AEA2-2DD52EB868CA}"/>
              </a:ext>
            </a:extLst>
          </p:cNvPr>
          <p:cNvSpPr/>
          <p:nvPr/>
        </p:nvSpPr>
        <p:spPr>
          <a:xfrm>
            <a:off x="7079074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충분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112A00-1759-2917-4178-D8D57BC5AF4A}"/>
              </a:ext>
            </a:extLst>
          </p:cNvPr>
          <p:cNvSpPr/>
          <p:nvPr/>
        </p:nvSpPr>
        <p:spPr>
          <a:xfrm>
            <a:off x="11138268" y="4405184"/>
            <a:ext cx="722870" cy="3954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A790EA-226D-1AB4-9F98-D1A4F8F3C9EC}"/>
              </a:ext>
            </a:extLst>
          </p:cNvPr>
          <p:cNvSpPr/>
          <p:nvPr/>
        </p:nvSpPr>
        <p:spPr>
          <a:xfrm>
            <a:off x="0" y="1635884"/>
            <a:ext cx="12192000" cy="4056256"/>
          </a:xfrm>
          <a:prstGeom prst="rect">
            <a:avLst/>
          </a:prstGeom>
          <a:solidFill>
            <a:schemeClr val="accent1">
              <a:lumMod val="50000"/>
              <a:alpha val="847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lnSpc>
                <a:spcPct val="200000"/>
              </a:lnSpc>
              <a:buFontTx/>
              <a:buChar char="-"/>
            </a:pPr>
            <a:r>
              <a:rPr kumimoji="1" lang="ko-Kore-KR" altLang="en-US" sz="3000" b="1" dirty="0">
                <a:solidFill>
                  <a:schemeClr val="bg1">
                    <a:lumMod val="75000"/>
                  </a:schemeClr>
                </a:solidFill>
              </a:rPr>
              <a:t>등록대수</a:t>
            </a:r>
            <a:r>
              <a:rPr kumimoji="1" lang="ko-KR" altLang="en-US" sz="3000" b="1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ko-KR" sz="3000" b="1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kumimoji="1" lang="ko-KR" altLang="en-US" sz="3000" b="1" dirty="0">
                <a:solidFill>
                  <a:schemeClr val="bg1">
                    <a:lumMod val="75000"/>
                  </a:schemeClr>
                </a:solidFill>
              </a:rPr>
              <a:t> 주차 면 수</a:t>
            </a:r>
            <a:endParaRPr kumimoji="1" lang="en-US" altLang="ko-KR" sz="3000" b="1" dirty="0">
              <a:solidFill>
                <a:schemeClr val="bg1">
                  <a:lumMod val="75000"/>
                </a:schemeClr>
              </a:solidFill>
            </a:endParaRPr>
          </a:p>
          <a:p>
            <a:pPr marL="571500" indent="-571500" algn="ctr">
              <a:lnSpc>
                <a:spcPct val="200000"/>
              </a:lnSpc>
              <a:buFontTx/>
              <a:buChar char="-"/>
            </a:pPr>
            <a:r>
              <a:rPr kumimoji="1" lang="ko-KR" altLang="en-US" sz="3000" b="1" dirty="0">
                <a:solidFill>
                  <a:schemeClr val="bg1">
                    <a:lumMod val="75000"/>
                  </a:schemeClr>
                </a:solidFill>
              </a:rPr>
              <a:t>주차장 확보율 </a:t>
            </a:r>
            <a:r>
              <a:rPr kumimoji="1" lang="en-US" altLang="ko-KR" sz="3000" b="1" dirty="0">
                <a:solidFill>
                  <a:schemeClr val="bg1">
                    <a:lumMod val="75000"/>
                  </a:schemeClr>
                </a:solidFill>
              </a:rPr>
              <a:t>100%</a:t>
            </a:r>
            <a:r>
              <a:rPr kumimoji="1" lang="ko-KR" altLang="en-US" sz="3000" b="1" dirty="0">
                <a:solidFill>
                  <a:schemeClr val="bg1">
                    <a:lumMod val="75000"/>
                  </a:schemeClr>
                </a:solidFill>
              </a:rPr>
              <a:t> 이상</a:t>
            </a:r>
            <a:endParaRPr kumimoji="1" lang="en-US" altLang="ko-KR" sz="3000" b="1" dirty="0">
              <a:solidFill>
                <a:schemeClr val="bg1">
                  <a:lumMod val="7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3100" b="1" dirty="0">
                <a:solidFill>
                  <a:srgbClr val="C00000"/>
                </a:solidFill>
              </a:rPr>
              <a:t>그러나 </a:t>
            </a:r>
            <a:r>
              <a:rPr kumimoji="1" lang="ko-KR" altLang="en-US" sz="3100" b="1" dirty="0">
                <a:solidFill>
                  <a:schemeClr val="bg1">
                    <a:lumMod val="75000"/>
                  </a:schemeClr>
                </a:solidFill>
              </a:rPr>
              <a:t>세대당 자동차 보유 수 </a:t>
            </a:r>
            <a:r>
              <a:rPr kumimoji="1" lang="en-US" altLang="ko-KR" sz="3100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kumimoji="1" lang="ko-KR" altLang="en-US" sz="3100" b="1" dirty="0">
                <a:solidFill>
                  <a:schemeClr val="bg1">
                    <a:lumMod val="75000"/>
                  </a:schemeClr>
                </a:solidFill>
              </a:rPr>
              <a:t>대 이상</a:t>
            </a:r>
            <a:endParaRPr kumimoji="1" lang="en-US" altLang="ko-KR" sz="3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31822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dirty="0">
                <a:solidFill>
                  <a:schemeClr val="bg1"/>
                </a:solidFill>
              </a:rPr>
              <a:t>3.</a:t>
            </a:r>
            <a:r>
              <a:rPr lang="ko-KR" altLang="en-US" sz="3800" spc="-300" dirty="0">
                <a:solidFill>
                  <a:schemeClr val="bg1"/>
                </a:solidFill>
              </a:rPr>
              <a:t> 왜 부족한가</a:t>
            </a:r>
            <a:r>
              <a:rPr lang="en-US" altLang="ko-KR" sz="3800" spc="-300" dirty="0">
                <a:solidFill>
                  <a:schemeClr val="bg1"/>
                </a:solidFill>
              </a:rPr>
              <a:t>?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9ED900-058D-4428-985A-D5E6ACD9CE97}"/>
              </a:ext>
            </a:extLst>
          </p:cNvPr>
          <p:cNvCxnSpPr/>
          <p:nvPr/>
        </p:nvCxnSpPr>
        <p:spPr>
          <a:xfrm>
            <a:off x="3975399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8200068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C4ABDD-59A0-0FBD-43D3-840760187E55}"/>
              </a:ext>
            </a:extLst>
          </p:cNvPr>
          <p:cNvSpPr/>
          <p:nvPr/>
        </p:nvSpPr>
        <p:spPr>
          <a:xfrm>
            <a:off x="148855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A0A0C-E376-0761-1BEF-78A55946BD0E}"/>
              </a:ext>
            </a:extLst>
          </p:cNvPr>
          <p:cNvSpPr txBox="1"/>
          <p:nvPr/>
        </p:nvSpPr>
        <p:spPr>
          <a:xfrm>
            <a:off x="112148" y="1280382"/>
            <a:ext cx="3422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세대별 등록 차량 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76865-00CF-8B40-DC6A-E8F5831A0D42}"/>
              </a:ext>
            </a:extLst>
          </p:cNvPr>
          <p:cNvSpPr/>
          <p:nvPr/>
        </p:nvSpPr>
        <p:spPr>
          <a:xfrm>
            <a:off x="43587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81220-9E78-4902-7074-F84AA9A3EB04}"/>
              </a:ext>
            </a:extLst>
          </p:cNvPr>
          <p:cNvSpPr txBox="1"/>
          <p:nvPr/>
        </p:nvSpPr>
        <p:spPr>
          <a:xfrm>
            <a:off x="4686736" y="1280382"/>
            <a:ext cx="2693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건설 비용 절감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37600D-4CC0-BB0F-BDDF-B923D53B1CAB}"/>
              </a:ext>
            </a:extLst>
          </p:cNvPr>
          <p:cNvSpPr/>
          <p:nvPr/>
        </p:nvSpPr>
        <p:spPr>
          <a:xfrm>
            <a:off x="8454661" y="1155844"/>
            <a:ext cx="3457945" cy="774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20653-6A5F-07AF-D0AF-F410C28C581A}"/>
              </a:ext>
            </a:extLst>
          </p:cNvPr>
          <p:cNvSpPr txBox="1"/>
          <p:nvPr/>
        </p:nvSpPr>
        <p:spPr>
          <a:xfrm>
            <a:off x="8738555" y="1280382"/>
            <a:ext cx="2781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주차 대수 선정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FFD122-153F-C047-1B81-2A071E46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" y="5577618"/>
            <a:ext cx="370162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F4830E-FEF8-DA90-AE50-A4B0F807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73" y="2054938"/>
            <a:ext cx="3608653" cy="33958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1988A5-B7CB-839D-362F-62C835F5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61" y="2025262"/>
            <a:ext cx="3457943" cy="472605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3298E5-0E63-66B2-4911-7012AE24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661" y="2202841"/>
            <a:ext cx="3449996" cy="42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3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5734</TotalTime>
  <Words>1144</Words>
  <Application>Microsoft Office PowerPoint</Application>
  <PresentationFormat>와이드스크린</PresentationFormat>
  <Paragraphs>335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나눔스퀘어 Bold</vt:lpstr>
      <vt:lpstr>나눔스퀘어 Light</vt:lpstr>
      <vt:lpstr>시스템 서체 일반체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Eunbyeol Daewon</cp:lastModifiedBy>
  <cp:revision>46</cp:revision>
  <dcterms:created xsi:type="dcterms:W3CDTF">2021-05-30T11:37:53Z</dcterms:created>
  <dcterms:modified xsi:type="dcterms:W3CDTF">2023-01-27T02:39:01Z</dcterms:modified>
</cp:coreProperties>
</file>